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handoutMasterIdLst>
    <p:handoutMasterId r:id="rId88"/>
  </p:handoutMasterIdLst>
  <p:sldIdLst>
    <p:sldId id="256" r:id="rId2"/>
    <p:sldId id="257" r:id="rId3"/>
    <p:sldId id="260" r:id="rId4"/>
    <p:sldId id="34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41" r:id="rId70"/>
    <p:sldId id="325" r:id="rId71"/>
    <p:sldId id="326" r:id="rId72"/>
    <p:sldId id="327" r:id="rId73"/>
    <p:sldId id="328" r:id="rId74"/>
    <p:sldId id="329" r:id="rId75"/>
    <p:sldId id="330" r:id="rId76"/>
    <p:sldId id="331" r:id="rId77"/>
    <p:sldId id="332" r:id="rId78"/>
    <p:sldId id="333" r:id="rId79"/>
    <p:sldId id="334" r:id="rId80"/>
    <p:sldId id="335" r:id="rId81"/>
    <p:sldId id="337" r:id="rId82"/>
    <p:sldId id="338" r:id="rId83"/>
    <p:sldId id="339" r:id="rId84"/>
    <p:sldId id="336" r:id="rId85"/>
    <p:sldId id="259" r:id="rId86"/>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2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45" autoAdjust="0"/>
    <p:restoredTop sz="95701"/>
  </p:normalViewPr>
  <p:slideViewPr>
    <p:cSldViewPr snapToGrid="0">
      <p:cViewPr>
        <p:scale>
          <a:sx n="94" d="100"/>
          <a:sy n="94" d="100"/>
        </p:scale>
        <p:origin x="960"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viewProps" Target="viewProps.xml"/><Relationship Id="rId91" Type="http://schemas.openxmlformats.org/officeDocument/2006/relationships/theme" Target="theme/theme1.xml"/><Relationship Id="rId92"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notesMaster" Target="notesMasters/notesMaster1.xml"/><Relationship Id="rId88" Type="http://schemas.openxmlformats.org/officeDocument/2006/relationships/handoutMaster" Target="handoutMasters/handoutMaster1.xml"/><Relationship Id="rId8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AE26B45-7BBD-1748-9C0A-32ABCBAA7149}" type="datetimeFigureOut">
              <a:rPr lang="en-US" smtClean="0"/>
              <a:t>3/18/21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67D4BD3-2D04-AD40-82CE-672B3DF4003F}" type="slidenum">
              <a:rPr lang="en-US" smtClean="0"/>
              <a:t>‹#›</a:t>
            </a:fld>
            <a:endParaRPr lang="en-US"/>
          </a:p>
        </p:txBody>
      </p:sp>
    </p:spTree>
    <p:extLst>
      <p:ext uri="{BB962C8B-B14F-4D97-AF65-F5344CB8AC3E}">
        <p14:creationId xmlns:p14="http://schemas.microsoft.com/office/powerpoint/2010/main" val="1605573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E95ABE-8E2D-D243-A835-7D5DA8DA4A97}" type="datetimeFigureOut">
              <a:rPr lang="en-US" smtClean="0"/>
              <a:t>3/18/21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10FE86-5A24-7743-8CAD-04CF07D637ED}" type="slidenum">
              <a:rPr lang="en-US" smtClean="0"/>
              <a:t>‹#›</a:t>
            </a:fld>
            <a:endParaRPr lang="en-US"/>
          </a:p>
        </p:txBody>
      </p:sp>
    </p:spTree>
    <p:extLst>
      <p:ext uri="{BB962C8B-B14F-4D97-AF65-F5344CB8AC3E}">
        <p14:creationId xmlns:p14="http://schemas.microsoft.com/office/powerpoint/2010/main" val="1529164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Battleship (no randomness but hidden board positions), The case of Battleship demonstrates how the opponent's positions may be unknown (imperfect information) but the positions are fixed, which is to say pre-determined (deterministic). </a:t>
            </a:r>
          </a:p>
          <a:p>
            <a:r>
              <a:rPr lang="en-US" dirty="0" smtClean="0"/>
              <a:t>Backgammon (random number generation but perfect information)</a:t>
            </a:r>
            <a:endParaRPr lang="en-US" dirty="0"/>
          </a:p>
        </p:txBody>
      </p:sp>
      <p:sp>
        <p:nvSpPr>
          <p:cNvPr id="4" name="Slide Number Placeholder 3"/>
          <p:cNvSpPr>
            <a:spLocks noGrp="1"/>
          </p:cNvSpPr>
          <p:nvPr>
            <p:ph type="sldNum" sz="quarter" idx="10"/>
          </p:nvPr>
        </p:nvSpPr>
        <p:spPr/>
        <p:txBody>
          <a:bodyPr/>
          <a:lstStyle/>
          <a:p>
            <a:fld id="{B510FE86-5A24-7743-8CAD-04CF07D637ED}" type="slidenum">
              <a:rPr lang="en-US" smtClean="0"/>
              <a:t>5</a:t>
            </a:fld>
            <a:endParaRPr lang="en-US"/>
          </a:p>
        </p:txBody>
      </p:sp>
    </p:spTree>
    <p:extLst>
      <p:ext uri="{BB962C8B-B14F-4D97-AF65-F5344CB8AC3E}">
        <p14:creationId xmlns:p14="http://schemas.microsoft.com/office/powerpoint/2010/main" val="1405225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b="1" dirty="0" smtClean="0">
                <a:latin typeface="Arial" charset="0"/>
              </a:rPr>
              <a:t>Note</a:t>
            </a:r>
            <a:r>
              <a:rPr lang="en-US" altLang="en-US" sz="1200" dirty="0" smtClean="0">
                <a:latin typeface="Arial" charset="0"/>
              </a:rPr>
              <a:t>: one </a:t>
            </a:r>
            <a:r>
              <a:rPr lang="en-US" altLang="en-US" sz="1200" u="sng" dirty="0" smtClean="0">
                <a:latin typeface="Arial" charset="0"/>
              </a:rPr>
              <a:t>move</a:t>
            </a:r>
            <a:r>
              <a:rPr lang="en-US" altLang="en-US" sz="1200" dirty="0" smtClean="0">
                <a:latin typeface="Arial" charset="0"/>
              </a:rPr>
              <a:t> deep consists of two half-moves, each called a </a:t>
            </a:r>
            <a:r>
              <a:rPr lang="en-US" altLang="en-US" sz="1200" u="sng" dirty="0" smtClean="0">
                <a:latin typeface="Arial" charset="0"/>
              </a:rPr>
              <a:t>ply</a:t>
            </a:r>
            <a:r>
              <a:rPr lang="en-US" altLang="en-US" sz="1200" dirty="0" smtClean="0">
                <a:latin typeface="Arial" charset="0"/>
              </a:rPr>
              <a:t>.</a:t>
            </a:r>
            <a:endParaRPr lang="en-US" altLang="en-US" sz="1200" dirty="0">
              <a:latin typeface="Arial" charset="0"/>
            </a:endParaRPr>
          </a:p>
        </p:txBody>
      </p:sp>
      <p:sp>
        <p:nvSpPr>
          <p:cNvPr id="4" name="Slide Number Placeholder 3"/>
          <p:cNvSpPr>
            <a:spLocks noGrp="1"/>
          </p:cNvSpPr>
          <p:nvPr>
            <p:ph type="sldNum" sz="quarter" idx="10"/>
          </p:nvPr>
        </p:nvSpPr>
        <p:spPr/>
        <p:txBody>
          <a:bodyPr/>
          <a:lstStyle/>
          <a:p>
            <a:fld id="{B510FE86-5A24-7743-8CAD-04CF07D637ED}" type="slidenum">
              <a:rPr lang="en-US" smtClean="0"/>
              <a:t>14</a:t>
            </a:fld>
            <a:endParaRPr lang="en-US"/>
          </a:p>
        </p:txBody>
      </p:sp>
    </p:spTree>
    <p:extLst>
      <p:ext uri="{BB962C8B-B14F-4D97-AF65-F5344CB8AC3E}">
        <p14:creationId xmlns:p14="http://schemas.microsoft.com/office/powerpoint/2010/main" val="1014623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2000" dirty="0" smtClean="0">
                <a:solidFill>
                  <a:srgbClr val="0070C0"/>
                </a:solidFill>
              </a:rPr>
              <a:t>Because: </a:t>
            </a:r>
          </a:p>
          <a:p>
            <a:pPr lvl="1"/>
            <a:r>
              <a:rPr lang="en-US" altLang="en-US" sz="1800" dirty="0" smtClean="0">
                <a:solidFill>
                  <a:srgbClr val="0070C0"/>
                </a:solidFill>
              </a:rPr>
              <a:t>you cannot prune away the chance nodes as the chance nodes are selected by the dice roll, so all change nodes may be selected by chance.</a:t>
            </a:r>
          </a:p>
          <a:p>
            <a:pPr lvl="1"/>
            <a:r>
              <a:rPr lang="en-US" altLang="en-US" sz="1800" dirty="0" smtClean="0">
                <a:solidFill>
                  <a:srgbClr val="0070C0"/>
                </a:solidFill>
              </a:rPr>
              <a:t>the values of the chance nodes are the average values, so it does not show how good or worse the individual </a:t>
            </a:r>
            <a:r>
              <a:rPr lang="en-US" altLang="en-US" sz="1800" dirty="0" err="1" smtClean="0">
                <a:solidFill>
                  <a:srgbClr val="0070C0"/>
                </a:solidFill>
              </a:rPr>
              <a:t>sucessor</a:t>
            </a:r>
            <a:r>
              <a:rPr lang="en-US" altLang="en-US" sz="1800" dirty="0" smtClean="0">
                <a:solidFill>
                  <a:srgbClr val="0070C0"/>
                </a:solidFill>
              </a:rPr>
              <a:t> node is.</a:t>
            </a:r>
          </a:p>
          <a:p>
            <a:endParaRPr lang="en-US" dirty="0"/>
          </a:p>
        </p:txBody>
      </p:sp>
      <p:sp>
        <p:nvSpPr>
          <p:cNvPr id="4" name="Slide Number Placeholder 3"/>
          <p:cNvSpPr>
            <a:spLocks noGrp="1"/>
          </p:cNvSpPr>
          <p:nvPr>
            <p:ph type="sldNum" sz="quarter" idx="10"/>
          </p:nvPr>
        </p:nvSpPr>
        <p:spPr/>
        <p:txBody>
          <a:bodyPr/>
          <a:lstStyle/>
          <a:p>
            <a:fld id="{B510FE86-5A24-7743-8CAD-04CF07D637ED}" type="slidenum">
              <a:rPr lang="en-US" smtClean="0"/>
              <a:t>74</a:t>
            </a:fld>
            <a:endParaRPr lang="en-US"/>
          </a:p>
        </p:txBody>
      </p:sp>
    </p:spTree>
    <p:extLst>
      <p:ext uri="{BB962C8B-B14F-4D97-AF65-F5344CB8AC3E}">
        <p14:creationId xmlns:p14="http://schemas.microsoft.com/office/powerpoint/2010/main" val="594369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id-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id-ID"/>
          </a:p>
        </p:txBody>
      </p:sp>
      <p:sp>
        <p:nvSpPr>
          <p:cNvPr id="4" name="Date Placeholder 3"/>
          <p:cNvSpPr>
            <a:spLocks noGrp="1"/>
          </p:cNvSpPr>
          <p:nvPr>
            <p:ph type="dt" sz="half" idx="10"/>
          </p:nvPr>
        </p:nvSpPr>
        <p:spPr/>
        <p:txBody>
          <a:bodyPr/>
          <a:lstStyle/>
          <a:p>
            <a:fld id="{C4CA6C90-F534-45F7-AFB9-2D60CD17F851}" type="datetimeFigureOut">
              <a:rPr lang="id-ID" smtClean="0"/>
              <a:t>18/03/21</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2638415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fld id="{96B78F30-B807-F744-83A3-E275BCE1B366}" type="slidenum">
              <a:rPr lang="en-GB" altLang="en-US"/>
              <a:pPr/>
              <a:t>‹#›</a:t>
            </a:fld>
            <a:endParaRPr lang="en-GB" altLang="en-US"/>
          </a:p>
        </p:txBody>
      </p:sp>
    </p:spTree>
    <p:extLst>
      <p:ext uri="{BB962C8B-B14F-4D97-AF65-F5344CB8AC3E}">
        <p14:creationId xmlns:p14="http://schemas.microsoft.com/office/powerpoint/2010/main" val="363456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6197600" y="1981200"/>
            <a:ext cx="5080000" cy="1981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6197600" y="4114800"/>
            <a:ext cx="5080000" cy="1981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endParaRPr lang="en-GB"/>
          </a:p>
        </p:txBody>
      </p:sp>
      <p:sp>
        <p:nvSpPr>
          <p:cNvPr id="7" name="Rectangle 5"/>
          <p:cNvSpPr>
            <a:spLocks noGrp="1" noChangeArrowheads="1"/>
          </p:cNvSpPr>
          <p:nvPr>
            <p:ph type="ftr" sz="quarter" idx="11"/>
          </p:nvPr>
        </p:nvSpPr>
        <p:spPr>
          <a:ln/>
        </p:spPr>
        <p:txBody>
          <a:bodyPr/>
          <a:lstStyle>
            <a:lvl1pPr>
              <a:defRPr/>
            </a:lvl1pPr>
          </a:lstStyle>
          <a:p>
            <a:pPr>
              <a:defRPr/>
            </a:pPr>
            <a:endParaRPr lang="en-GB"/>
          </a:p>
        </p:txBody>
      </p:sp>
      <p:sp>
        <p:nvSpPr>
          <p:cNvPr id="8" name="Rectangle 6"/>
          <p:cNvSpPr>
            <a:spLocks noGrp="1" noChangeArrowheads="1"/>
          </p:cNvSpPr>
          <p:nvPr>
            <p:ph type="sldNum" sz="quarter" idx="12"/>
          </p:nvPr>
        </p:nvSpPr>
        <p:spPr>
          <a:ln/>
        </p:spPr>
        <p:txBody>
          <a:bodyPr/>
          <a:lstStyle>
            <a:lvl1pPr>
              <a:defRPr/>
            </a:lvl1pPr>
          </a:lstStyle>
          <a:p>
            <a:fld id="{0FCB6AAE-52A9-B04B-AA1C-EA7D3EA62A9F}" type="slidenum">
              <a:rPr lang="en-GB" altLang="en-US"/>
              <a:pPr/>
              <a:t>‹#›</a:t>
            </a:fld>
            <a:endParaRPr lang="en-GB" altLang="en-US"/>
          </a:p>
        </p:txBody>
      </p:sp>
    </p:spTree>
    <p:extLst>
      <p:ext uri="{BB962C8B-B14F-4D97-AF65-F5344CB8AC3E}">
        <p14:creationId xmlns:p14="http://schemas.microsoft.com/office/powerpoint/2010/main" val="1233309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1"/>
            </a:lvl1pPr>
          </a:lstStyle>
          <a:p>
            <a:r>
              <a:rPr lang="en-US" dirty="0" smtClean="0"/>
              <a:t>Click to edit Master title style</a:t>
            </a:r>
            <a:endParaRPr lang="id-ID"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id-ID" dirty="0"/>
          </a:p>
        </p:txBody>
      </p:sp>
      <p:sp>
        <p:nvSpPr>
          <p:cNvPr id="4" name="Date Placeholder 3"/>
          <p:cNvSpPr>
            <a:spLocks noGrp="1"/>
          </p:cNvSpPr>
          <p:nvPr>
            <p:ph type="dt" sz="half" idx="10"/>
          </p:nvPr>
        </p:nvSpPr>
        <p:spPr/>
        <p:txBody>
          <a:bodyPr/>
          <a:lstStyle/>
          <a:p>
            <a:fld id="{C4CA6C90-F534-45F7-AFB9-2D60CD17F851}" type="datetimeFigureOut">
              <a:rPr lang="id-ID" smtClean="0"/>
              <a:t>18/03/21</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4090307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id-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CA6C90-F534-45F7-AFB9-2D60CD17F851}" type="datetimeFigureOut">
              <a:rPr lang="id-ID" smtClean="0"/>
              <a:t>18/03/21</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1407544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52600" y="365125"/>
            <a:ext cx="9601200" cy="1325563"/>
          </a:xfrm>
        </p:spPr>
        <p:txBody>
          <a:bodyPr/>
          <a:lstStyle/>
          <a:p>
            <a:r>
              <a:rPr lang="en-US" smtClean="0"/>
              <a:t>Click to edit Master title style</a:t>
            </a:r>
            <a:endParaRPr lang="id-ID"/>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5" name="Date Placeholder 4"/>
          <p:cNvSpPr>
            <a:spLocks noGrp="1"/>
          </p:cNvSpPr>
          <p:nvPr>
            <p:ph type="dt" sz="half" idx="10"/>
          </p:nvPr>
        </p:nvSpPr>
        <p:spPr/>
        <p:txBody>
          <a:bodyPr/>
          <a:lstStyle/>
          <a:p>
            <a:fld id="{C4CA6C90-F534-45F7-AFB9-2D60CD17F851}" type="datetimeFigureOut">
              <a:rPr lang="id-ID" smtClean="0"/>
              <a:t>18/03/21</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3038416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55800" y="365125"/>
            <a:ext cx="9399588" cy="1325563"/>
          </a:xfrm>
        </p:spPr>
        <p:txBody>
          <a:bodyPr/>
          <a:lstStyle/>
          <a:p>
            <a:r>
              <a:rPr lang="en-US" dirty="0" smtClean="0"/>
              <a:t>Click to edit Master title style</a:t>
            </a:r>
            <a:endParaRPr lang="id-ID"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7" name="Date Placeholder 6"/>
          <p:cNvSpPr>
            <a:spLocks noGrp="1"/>
          </p:cNvSpPr>
          <p:nvPr>
            <p:ph type="dt" sz="half" idx="10"/>
          </p:nvPr>
        </p:nvSpPr>
        <p:spPr/>
        <p:txBody>
          <a:bodyPr/>
          <a:lstStyle/>
          <a:p>
            <a:fld id="{C4CA6C90-F534-45F7-AFB9-2D60CD17F851}" type="datetimeFigureOut">
              <a:rPr lang="id-ID" smtClean="0"/>
              <a:t>18/03/21</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1486877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892300" y="427831"/>
            <a:ext cx="8737600" cy="1325563"/>
          </a:xfrm>
        </p:spPr>
        <p:txBody>
          <a:bodyPr/>
          <a:lstStyle/>
          <a:p>
            <a:r>
              <a:rPr lang="en-US" smtClean="0"/>
              <a:t>Click to edit Master title style</a:t>
            </a:r>
            <a:endParaRPr lang="id-ID"/>
          </a:p>
        </p:txBody>
      </p:sp>
      <p:sp>
        <p:nvSpPr>
          <p:cNvPr id="3" name="Date Placeholder 2"/>
          <p:cNvSpPr>
            <a:spLocks noGrp="1"/>
          </p:cNvSpPr>
          <p:nvPr>
            <p:ph type="dt" sz="half" idx="10"/>
          </p:nvPr>
        </p:nvSpPr>
        <p:spPr/>
        <p:txBody>
          <a:bodyPr/>
          <a:lstStyle/>
          <a:p>
            <a:fld id="{C4CA6C90-F534-45F7-AFB9-2D60CD17F851}" type="datetimeFigureOut">
              <a:rPr lang="id-ID" smtClean="0"/>
              <a:t>18/03/21</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1128047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CA6C90-F534-45F7-AFB9-2D60CD17F851}" type="datetimeFigureOut">
              <a:rPr lang="id-ID" smtClean="0"/>
              <a:t>18/03/21</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3523600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id-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CA6C90-F534-45F7-AFB9-2D60CD17F851}" type="datetimeFigureOut">
              <a:rPr lang="id-ID" smtClean="0"/>
              <a:t>18/03/21</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1081170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id-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CA6C90-F534-45F7-AFB9-2D60CD17F851}" type="datetimeFigureOut">
              <a:rPr lang="id-ID" smtClean="0"/>
              <a:t>18/03/21</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B98A2C76-ADE5-4C41-ACDE-C8185ECECAF7}" type="slidenum">
              <a:rPr lang="id-ID" smtClean="0"/>
              <a:t>‹#›</a:t>
            </a:fld>
            <a:endParaRPr lang="id-ID"/>
          </a:p>
        </p:txBody>
      </p:sp>
    </p:spTree>
    <p:extLst>
      <p:ext uri="{BB962C8B-B14F-4D97-AF65-F5344CB8AC3E}">
        <p14:creationId xmlns:p14="http://schemas.microsoft.com/office/powerpoint/2010/main" val="17134475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37842" y="365125"/>
            <a:ext cx="9515957" cy="1325563"/>
          </a:xfrm>
          <a:prstGeom prst="rect">
            <a:avLst/>
          </a:prstGeom>
        </p:spPr>
        <p:txBody>
          <a:bodyPr vert="horz" lIns="91440" tIns="45720" rIns="91440" bIns="45720" rtlCol="0" anchor="ctr">
            <a:normAutofit/>
          </a:bodyPr>
          <a:lstStyle/>
          <a:p>
            <a:r>
              <a:rPr lang="en-US" dirty="0" smtClean="0"/>
              <a:t>Click to edit Master title style</a:t>
            </a:r>
            <a:endParaRPr lang="id-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CA6C90-F534-45F7-AFB9-2D60CD17F851}" type="datetimeFigureOut">
              <a:rPr lang="id-ID" smtClean="0"/>
              <a:t>18/03/21</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8A2C76-ADE5-4C41-ACDE-C8185ECECAF7}" type="slidenum">
              <a:rPr lang="id-ID" smtClean="0"/>
              <a:t>‹#›</a:t>
            </a:fld>
            <a:endParaRPr lang="id-ID"/>
          </a:p>
        </p:txBody>
      </p:sp>
      <p:pic>
        <p:nvPicPr>
          <p:cNvPr id="9" name="Picture 8"/>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0"/>
            <a:ext cx="2118188" cy="1639887"/>
          </a:xfrm>
          <a:prstGeom prst="rect">
            <a:avLst/>
          </a:prstGeom>
        </p:spPr>
      </p:pic>
    </p:spTree>
    <p:extLst>
      <p:ext uri="{BB962C8B-B14F-4D97-AF65-F5344CB8AC3E}">
        <p14:creationId xmlns:p14="http://schemas.microsoft.com/office/powerpoint/2010/main" val="18940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0.png"/><Relationship Id="rId3" Type="http://schemas.openxmlformats.org/officeDocument/2006/relationships/image" Target="../media/image11.jpe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2.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Tic-tac-toe" TargetMode="Externa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a:r>
            <a:br>
              <a:rPr lang="en-US" dirty="0"/>
            </a:br>
            <a:r>
              <a:rPr lang="fr-FR" b="1" dirty="0"/>
              <a:t>Intelligent System</a:t>
            </a:r>
            <a:r>
              <a:rPr lang="en-US" dirty="0"/>
              <a:t> </a:t>
            </a:r>
            <a:endParaRPr lang="id-ID" dirty="0"/>
          </a:p>
        </p:txBody>
      </p:sp>
      <p:sp>
        <p:nvSpPr>
          <p:cNvPr id="3" name="Subtitle 2"/>
          <p:cNvSpPr>
            <a:spLocks noGrp="1"/>
          </p:cNvSpPr>
          <p:nvPr>
            <p:ph type="subTitle" idx="1"/>
          </p:nvPr>
        </p:nvSpPr>
        <p:spPr/>
        <p:txBody>
          <a:bodyPr>
            <a:normAutofit fontScale="92500" lnSpcReduction="10000"/>
          </a:bodyPr>
          <a:lstStyle/>
          <a:p>
            <a:pPr lvl="0"/>
            <a:r>
              <a:rPr lang="en-US" dirty="0"/>
              <a:t>Adversarial Search </a:t>
            </a:r>
            <a:endParaRPr lang="en-US" dirty="0" smtClean="0"/>
          </a:p>
          <a:p>
            <a:pPr lvl="0"/>
            <a:endParaRPr lang="en-US" dirty="0"/>
          </a:p>
          <a:p>
            <a:pPr lvl="0"/>
            <a:r>
              <a:rPr lang="id-ID" dirty="0" smtClean="0"/>
              <a:t>Nunung Nurul </a:t>
            </a:r>
            <a:r>
              <a:rPr lang="id-ID" dirty="0" err="1" smtClean="0"/>
              <a:t>Q</a:t>
            </a:r>
            <a:r>
              <a:rPr lang="en-US" dirty="0" smtClean="0"/>
              <a:t>o</a:t>
            </a:r>
            <a:r>
              <a:rPr lang="id-ID" dirty="0" err="1" smtClean="0"/>
              <a:t>mariyah</a:t>
            </a:r>
            <a:r>
              <a:rPr lang="id-ID" dirty="0" smtClean="0"/>
              <a:t> </a:t>
            </a:r>
          </a:p>
          <a:p>
            <a:r>
              <a:rPr lang="en-US" dirty="0" smtClean="0"/>
              <a:t>n</a:t>
            </a:r>
            <a:r>
              <a:rPr lang="id-ID" dirty="0" err="1" smtClean="0"/>
              <a:t>unung.qomariyah@binus.edu</a:t>
            </a:r>
            <a:endParaRPr lang="id-ID" dirty="0"/>
          </a:p>
        </p:txBody>
      </p:sp>
    </p:spTree>
    <p:extLst>
      <p:ext uri="{BB962C8B-B14F-4D97-AF65-F5344CB8AC3E}">
        <p14:creationId xmlns:p14="http://schemas.microsoft.com/office/powerpoint/2010/main" val="10386508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idx="1"/>
          </p:nvPr>
        </p:nvSpPr>
        <p:spPr/>
        <p:txBody>
          <a:bodyPr/>
          <a:lstStyle/>
          <a:p>
            <a:r>
              <a:rPr lang="en-GB" altLang="en-US" sz="2400">
                <a:latin typeface="Arial" charset="0"/>
              </a:rPr>
              <a:t>Choosing the move:</a:t>
            </a:r>
          </a:p>
          <a:p>
            <a:pPr lvl="1"/>
            <a:r>
              <a:rPr lang="en-GB" altLang="en-US" sz="2000">
                <a:latin typeface="Arial" charset="0"/>
              </a:rPr>
              <a:t>Expand the search tree to the terminal states on each branch</a:t>
            </a:r>
          </a:p>
          <a:p>
            <a:pPr lvl="1"/>
            <a:r>
              <a:rPr lang="en-GB" altLang="en-US" sz="2000">
                <a:latin typeface="Arial" charset="0"/>
              </a:rPr>
              <a:t>Evaluate utility of each terminal state</a:t>
            </a:r>
          </a:p>
          <a:p>
            <a:pPr lvl="1"/>
            <a:r>
              <a:rPr lang="en-GB" altLang="en-US" sz="2000">
                <a:latin typeface="Arial" charset="0"/>
              </a:rPr>
              <a:t>Make the initial move that results in the board configuration with the maximum value. Which one?</a:t>
            </a:r>
          </a:p>
        </p:txBody>
      </p:sp>
      <p:sp>
        <p:nvSpPr>
          <p:cNvPr id="1024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4B39FF8F-466A-114A-9293-4E067AC7BC8A}" type="slidenum">
              <a:rPr lang="en-GB" altLang="en-US" sz="1400"/>
              <a:pPr/>
              <a:t>10</a:t>
            </a:fld>
            <a:endParaRPr lang="en-GB" altLang="en-US" sz="1400"/>
          </a:p>
        </p:txBody>
      </p:sp>
      <p:sp>
        <p:nvSpPr>
          <p:cNvPr id="20275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Greedy Search with an Eval. Func. (2)</a:t>
            </a:r>
          </a:p>
        </p:txBody>
      </p:sp>
      <p:grpSp>
        <p:nvGrpSpPr>
          <p:cNvPr id="10245" name="Group 39"/>
          <p:cNvGrpSpPr>
            <a:grpSpLocks/>
          </p:cNvGrpSpPr>
          <p:nvPr/>
        </p:nvGrpSpPr>
        <p:grpSpPr bwMode="auto">
          <a:xfrm>
            <a:off x="2209800" y="3962400"/>
            <a:ext cx="7842250" cy="2324100"/>
            <a:chOff x="432" y="2511"/>
            <a:chExt cx="4940" cy="1464"/>
          </a:xfrm>
        </p:grpSpPr>
        <p:sp>
          <p:nvSpPr>
            <p:cNvPr id="10246" name="Oval 40"/>
            <p:cNvSpPr>
              <a:spLocks noChangeArrowheads="1"/>
            </p:cNvSpPr>
            <p:nvPr/>
          </p:nvSpPr>
          <p:spPr bwMode="auto">
            <a:xfrm>
              <a:off x="2160" y="2511"/>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dirty="0">
                  <a:latin typeface="Arial" charset="0"/>
                </a:rPr>
                <a:t>A</a:t>
              </a:r>
            </a:p>
            <a:p>
              <a:pPr algn="ctr">
                <a:lnSpc>
                  <a:spcPct val="80000"/>
                </a:lnSpc>
              </a:pPr>
              <a:r>
                <a:rPr lang="en-GB" altLang="en-US" sz="1800" dirty="0">
                  <a:latin typeface="Arial" charset="0"/>
                </a:rPr>
                <a:t>9</a:t>
              </a:r>
            </a:p>
          </p:txBody>
        </p:sp>
        <p:sp>
          <p:nvSpPr>
            <p:cNvPr id="10247" name="Oval 41"/>
            <p:cNvSpPr>
              <a:spLocks noChangeArrowheads="1"/>
            </p:cNvSpPr>
            <p:nvPr/>
          </p:nvSpPr>
          <p:spPr bwMode="auto">
            <a:xfrm>
              <a:off x="672"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800">
                  <a:latin typeface="Arial" charset="0"/>
                </a:rPr>
                <a:t>-5</a:t>
              </a:r>
            </a:p>
          </p:txBody>
        </p:sp>
        <p:sp>
          <p:nvSpPr>
            <p:cNvPr id="10248" name="Oval 42"/>
            <p:cNvSpPr>
              <a:spLocks noChangeArrowheads="1"/>
            </p:cNvSpPr>
            <p:nvPr/>
          </p:nvSpPr>
          <p:spPr bwMode="auto">
            <a:xfrm>
              <a:off x="1584"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800">
                  <a:latin typeface="Arial" charset="0"/>
                </a:rPr>
                <a:t>9</a:t>
              </a:r>
            </a:p>
          </p:txBody>
        </p:sp>
        <p:sp>
          <p:nvSpPr>
            <p:cNvPr id="10249" name="Oval 43"/>
            <p:cNvSpPr>
              <a:spLocks noChangeArrowheads="1"/>
            </p:cNvSpPr>
            <p:nvPr/>
          </p:nvSpPr>
          <p:spPr bwMode="auto">
            <a:xfrm>
              <a:off x="2640"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2</a:t>
              </a:r>
            </a:p>
          </p:txBody>
        </p:sp>
        <p:sp>
          <p:nvSpPr>
            <p:cNvPr id="10250" name="Oval 44"/>
            <p:cNvSpPr>
              <a:spLocks noChangeArrowheads="1"/>
            </p:cNvSpPr>
            <p:nvPr/>
          </p:nvSpPr>
          <p:spPr bwMode="auto">
            <a:xfrm>
              <a:off x="3648"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800">
                  <a:latin typeface="Arial" charset="0"/>
                </a:rPr>
                <a:t>3</a:t>
              </a:r>
            </a:p>
          </p:txBody>
        </p:sp>
        <p:sp>
          <p:nvSpPr>
            <p:cNvPr id="10251" name="Oval 45"/>
            <p:cNvSpPr>
              <a:spLocks noChangeArrowheads="1"/>
            </p:cNvSpPr>
            <p:nvPr/>
          </p:nvSpPr>
          <p:spPr bwMode="auto">
            <a:xfrm>
              <a:off x="4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80000"/>
                </a:lnSpc>
              </a:pPr>
              <a:r>
                <a:rPr lang="en-GB" altLang="en-US" sz="1800">
                  <a:latin typeface="Arial" charset="0"/>
                </a:rPr>
                <a:t>-7</a:t>
              </a:r>
            </a:p>
          </p:txBody>
        </p:sp>
        <p:sp>
          <p:nvSpPr>
            <p:cNvPr id="10252" name="Oval 46"/>
            <p:cNvSpPr>
              <a:spLocks noChangeArrowheads="1"/>
            </p:cNvSpPr>
            <p:nvPr/>
          </p:nvSpPr>
          <p:spPr bwMode="auto">
            <a:xfrm>
              <a:off x="816"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0253" name="Oval 47"/>
            <p:cNvSpPr>
              <a:spLocks noChangeArrowheads="1"/>
            </p:cNvSpPr>
            <p:nvPr/>
          </p:nvSpPr>
          <p:spPr bwMode="auto">
            <a:xfrm>
              <a:off x="1200"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0254" name="Oval 48"/>
            <p:cNvSpPr>
              <a:spLocks noChangeArrowheads="1"/>
            </p:cNvSpPr>
            <p:nvPr/>
          </p:nvSpPr>
          <p:spPr bwMode="auto">
            <a:xfrm>
              <a:off x="1584"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9</a:t>
              </a:r>
            </a:p>
          </p:txBody>
        </p:sp>
        <p:sp>
          <p:nvSpPr>
            <p:cNvPr id="10255" name="Oval 49"/>
            <p:cNvSpPr>
              <a:spLocks noChangeArrowheads="1"/>
            </p:cNvSpPr>
            <p:nvPr/>
          </p:nvSpPr>
          <p:spPr bwMode="auto">
            <a:xfrm>
              <a:off x="40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800">
                  <a:latin typeface="Arial" charset="0"/>
                </a:rPr>
                <a:t>2</a:t>
              </a:r>
            </a:p>
          </p:txBody>
        </p:sp>
        <p:sp>
          <p:nvSpPr>
            <p:cNvPr id="10256" name="Oval 50"/>
            <p:cNvSpPr>
              <a:spLocks noChangeArrowheads="1"/>
            </p:cNvSpPr>
            <p:nvPr/>
          </p:nvSpPr>
          <p:spPr bwMode="auto">
            <a:xfrm>
              <a:off x="1968"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800">
                  <a:latin typeface="Arial" charset="0"/>
                </a:rPr>
                <a:t>-6</a:t>
              </a:r>
            </a:p>
          </p:txBody>
        </p:sp>
        <p:sp>
          <p:nvSpPr>
            <p:cNvPr id="10257" name="Oval 51"/>
            <p:cNvSpPr>
              <a:spLocks noChangeArrowheads="1"/>
            </p:cNvSpPr>
            <p:nvPr/>
          </p:nvSpPr>
          <p:spPr bwMode="auto">
            <a:xfrm>
              <a:off x="2400"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800">
                  <a:latin typeface="Arial" charset="0"/>
                </a:rPr>
                <a:t>0</a:t>
              </a:r>
            </a:p>
          </p:txBody>
        </p:sp>
        <p:sp>
          <p:nvSpPr>
            <p:cNvPr id="10258" name="Oval 52"/>
            <p:cNvSpPr>
              <a:spLocks noChangeArrowheads="1"/>
            </p:cNvSpPr>
            <p:nvPr/>
          </p:nvSpPr>
          <p:spPr bwMode="auto">
            <a:xfrm>
              <a:off x="28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0259" name="Oval 53"/>
            <p:cNvSpPr>
              <a:spLocks noChangeArrowheads="1"/>
            </p:cNvSpPr>
            <p:nvPr/>
          </p:nvSpPr>
          <p:spPr bwMode="auto">
            <a:xfrm>
              <a:off x="3264"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a:p>
              <a:pPr algn="ctr">
                <a:lnSpc>
                  <a:spcPct val="80000"/>
                </a:lnSpc>
              </a:pPr>
              <a:r>
                <a:rPr lang="en-GB" altLang="en-US" sz="1800">
                  <a:latin typeface="Arial" charset="0"/>
                </a:rPr>
                <a:t>1</a:t>
              </a:r>
            </a:p>
          </p:txBody>
        </p:sp>
        <p:sp>
          <p:nvSpPr>
            <p:cNvPr id="10260" name="Oval 54"/>
            <p:cNvSpPr>
              <a:spLocks noChangeArrowheads="1"/>
            </p:cNvSpPr>
            <p:nvPr/>
          </p:nvSpPr>
          <p:spPr bwMode="auto">
            <a:xfrm>
              <a:off x="3648"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3</a:t>
              </a:r>
            </a:p>
          </p:txBody>
        </p:sp>
        <p:sp>
          <p:nvSpPr>
            <p:cNvPr id="10261" name="Line 55"/>
            <p:cNvSpPr>
              <a:spLocks noChangeShapeType="1"/>
            </p:cNvSpPr>
            <p:nvPr/>
          </p:nvSpPr>
          <p:spPr bwMode="auto">
            <a:xfrm flipH="1">
              <a:off x="960" y="2751"/>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2" name="Line 56"/>
            <p:cNvSpPr>
              <a:spLocks noChangeShapeType="1"/>
            </p:cNvSpPr>
            <p:nvPr/>
          </p:nvSpPr>
          <p:spPr bwMode="auto">
            <a:xfrm flipH="1">
              <a:off x="1824" y="2799"/>
              <a:ext cx="43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3" name="Line 57"/>
            <p:cNvSpPr>
              <a:spLocks noChangeShapeType="1"/>
            </p:cNvSpPr>
            <p:nvPr/>
          </p:nvSpPr>
          <p:spPr bwMode="auto">
            <a:xfrm>
              <a:off x="2352" y="2799"/>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4" name="Line 58"/>
            <p:cNvSpPr>
              <a:spLocks noChangeShapeType="1"/>
            </p:cNvSpPr>
            <p:nvPr/>
          </p:nvSpPr>
          <p:spPr bwMode="auto">
            <a:xfrm>
              <a:off x="2400" y="2751"/>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5" name="Line 59"/>
            <p:cNvSpPr>
              <a:spLocks noChangeShapeType="1"/>
            </p:cNvSpPr>
            <p:nvPr/>
          </p:nvSpPr>
          <p:spPr bwMode="auto">
            <a:xfrm flipH="1">
              <a:off x="624" y="3231"/>
              <a:ext cx="19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6" name="Line 60"/>
            <p:cNvSpPr>
              <a:spLocks noChangeShapeType="1"/>
            </p:cNvSpPr>
            <p:nvPr/>
          </p:nvSpPr>
          <p:spPr bwMode="auto">
            <a:xfrm>
              <a:off x="816" y="3231"/>
              <a:ext cx="9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7" name="Line 61"/>
            <p:cNvSpPr>
              <a:spLocks noChangeShapeType="1"/>
            </p:cNvSpPr>
            <p:nvPr/>
          </p:nvSpPr>
          <p:spPr bwMode="auto">
            <a:xfrm>
              <a:off x="1728" y="3231"/>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8" name="Line 62"/>
            <p:cNvSpPr>
              <a:spLocks noChangeShapeType="1"/>
            </p:cNvSpPr>
            <p:nvPr/>
          </p:nvSpPr>
          <p:spPr bwMode="auto">
            <a:xfrm flipH="1">
              <a:off x="1392" y="3231"/>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69" name="Line 63"/>
            <p:cNvSpPr>
              <a:spLocks noChangeShapeType="1"/>
            </p:cNvSpPr>
            <p:nvPr/>
          </p:nvSpPr>
          <p:spPr bwMode="auto">
            <a:xfrm>
              <a:off x="1728" y="3231"/>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0" name="Line 64"/>
            <p:cNvSpPr>
              <a:spLocks noChangeShapeType="1"/>
            </p:cNvSpPr>
            <p:nvPr/>
          </p:nvSpPr>
          <p:spPr bwMode="auto">
            <a:xfrm flipH="1">
              <a:off x="2640" y="3231"/>
              <a:ext cx="144"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1" name="Line 65"/>
            <p:cNvSpPr>
              <a:spLocks noChangeShapeType="1"/>
            </p:cNvSpPr>
            <p:nvPr/>
          </p:nvSpPr>
          <p:spPr bwMode="auto">
            <a:xfrm>
              <a:off x="2784" y="3231"/>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2" name="Line 66"/>
            <p:cNvSpPr>
              <a:spLocks noChangeShapeType="1"/>
            </p:cNvSpPr>
            <p:nvPr/>
          </p:nvSpPr>
          <p:spPr bwMode="auto">
            <a:xfrm>
              <a:off x="3792" y="3231"/>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3" name="Line 67"/>
            <p:cNvSpPr>
              <a:spLocks noChangeShapeType="1"/>
            </p:cNvSpPr>
            <p:nvPr/>
          </p:nvSpPr>
          <p:spPr bwMode="auto">
            <a:xfrm flipH="1">
              <a:off x="3504" y="3231"/>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4" name="Line 68"/>
            <p:cNvSpPr>
              <a:spLocks noChangeShapeType="1"/>
            </p:cNvSpPr>
            <p:nvPr/>
          </p:nvSpPr>
          <p:spPr bwMode="auto">
            <a:xfrm>
              <a:off x="3792" y="3231"/>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275" name="Text Box 69"/>
            <p:cNvSpPr txBox="1">
              <a:spLocks noChangeArrowheads="1"/>
            </p:cNvSpPr>
            <p:nvPr/>
          </p:nvSpPr>
          <p:spPr bwMode="auto">
            <a:xfrm>
              <a:off x="2880" y="2544"/>
              <a:ext cx="187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computer’s possible moves</a:t>
              </a:r>
            </a:p>
          </p:txBody>
        </p:sp>
        <p:sp>
          <p:nvSpPr>
            <p:cNvPr id="10276" name="Text Box 70"/>
            <p:cNvSpPr txBox="1">
              <a:spLocks noChangeArrowheads="1"/>
            </p:cNvSpPr>
            <p:nvPr/>
          </p:nvSpPr>
          <p:spPr bwMode="auto">
            <a:xfrm>
              <a:off x="4128" y="2880"/>
              <a:ext cx="110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opponent’s </a:t>
              </a:r>
            </a:p>
            <a:p>
              <a:r>
                <a:rPr lang="en-GB" altLang="en-US" sz="1800">
                  <a:latin typeface="Arial" charset="0"/>
                </a:rPr>
                <a:t>possible moves</a:t>
              </a:r>
            </a:p>
          </p:txBody>
        </p:sp>
        <p:sp>
          <p:nvSpPr>
            <p:cNvPr id="10277" name="Text Box 71"/>
            <p:cNvSpPr txBox="1">
              <a:spLocks noChangeArrowheads="1"/>
            </p:cNvSpPr>
            <p:nvPr/>
          </p:nvSpPr>
          <p:spPr bwMode="auto">
            <a:xfrm>
              <a:off x="4320" y="3456"/>
              <a:ext cx="105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terminal states</a:t>
              </a:r>
            </a:p>
          </p:txBody>
        </p:sp>
        <p:sp>
          <p:nvSpPr>
            <p:cNvPr id="10278" name="Text Box 72"/>
            <p:cNvSpPr txBox="1">
              <a:spLocks noChangeArrowheads="1"/>
            </p:cNvSpPr>
            <p:nvPr/>
          </p:nvSpPr>
          <p:spPr bwMode="auto">
            <a:xfrm>
              <a:off x="864" y="3744"/>
              <a:ext cx="35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Board evaluation from computer’s perspective</a:t>
              </a:r>
            </a:p>
          </p:txBody>
        </p:sp>
      </p:grpSp>
    </p:spTree>
    <p:extLst>
      <p:ext uri="{BB962C8B-B14F-4D97-AF65-F5344CB8AC3E}">
        <p14:creationId xmlns:p14="http://schemas.microsoft.com/office/powerpoint/2010/main" val="1949262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idx="1"/>
          </p:nvPr>
        </p:nvSpPr>
        <p:spPr/>
        <p:txBody>
          <a:bodyPr/>
          <a:lstStyle/>
          <a:p>
            <a:r>
              <a:rPr lang="en-GB" altLang="en-US" sz="2400">
                <a:latin typeface="Arial" charset="0"/>
              </a:rPr>
              <a:t>Ignoring what the opponent might do,</a:t>
            </a:r>
          </a:p>
          <a:p>
            <a:pPr lvl="1"/>
            <a:r>
              <a:rPr lang="en-GB" altLang="en-US">
                <a:latin typeface="Arial" charset="0"/>
              </a:rPr>
              <a:t>Computer chooses C</a:t>
            </a:r>
          </a:p>
          <a:p>
            <a:pPr lvl="1"/>
            <a:r>
              <a:rPr lang="en-GB" altLang="en-US">
                <a:latin typeface="Arial" charset="0"/>
              </a:rPr>
              <a:t>Opponent chooses J and </a:t>
            </a:r>
            <a:r>
              <a:rPr lang="en-GB" altLang="en-US" u="sng">
                <a:latin typeface="Arial" charset="0"/>
              </a:rPr>
              <a:t>defeats</a:t>
            </a:r>
            <a:r>
              <a:rPr lang="en-GB" altLang="en-US">
                <a:latin typeface="Arial" charset="0"/>
              </a:rPr>
              <a:t> computer</a:t>
            </a:r>
          </a:p>
          <a:p>
            <a:r>
              <a:rPr lang="en-GB" altLang="en-US" sz="2400">
                <a:latin typeface="Arial" charset="0"/>
              </a:rPr>
              <a:t>So, always assume the worst case: opponent will choose his/her optimal move.</a:t>
            </a:r>
          </a:p>
        </p:txBody>
      </p:sp>
      <p:sp>
        <p:nvSpPr>
          <p:cNvPr id="1126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429E96FE-3D36-9A46-A39E-158C089A5DDF}" type="slidenum">
              <a:rPr lang="en-GB" altLang="en-US" sz="1400"/>
              <a:pPr/>
              <a:t>11</a:t>
            </a:fld>
            <a:endParaRPr lang="en-GB" altLang="en-US" sz="1400"/>
          </a:p>
        </p:txBody>
      </p:sp>
      <p:sp>
        <p:nvSpPr>
          <p:cNvPr id="20377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Greedy Search with an Eval. Func. (3)</a:t>
            </a:r>
          </a:p>
        </p:txBody>
      </p:sp>
      <p:grpSp>
        <p:nvGrpSpPr>
          <p:cNvPr id="11269" name="Group 41"/>
          <p:cNvGrpSpPr>
            <a:grpSpLocks/>
          </p:cNvGrpSpPr>
          <p:nvPr/>
        </p:nvGrpSpPr>
        <p:grpSpPr bwMode="auto">
          <a:xfrm>
            <a:off x="2209800" y="3986213"/>
            <a:ext cx="7842250" cy="2324100"/>
            <a:chOff x="432" y="2511"/>
            <a:chExt cx="4940" cy="1464"/>
          </a:xfrm>
        </p:grpSpPr>
        <p:sp>
          <p:nvSpPr>
            <p:cNvPr id="11270" name="Oval 5"/>
            <p:cNvSpPr>
              <a:spLocks noChangeArrowheads="1"/>
            </p:cNvSpPr>
            <p:nvPr/>
          </p:nvSpPr>
          <p:spPr bwMode="auto">
            <a:xfrm>
              <a:off x="2160" y="2511"/>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800">
                  <a:latin typeface="Arial" charset="0"/>
                </a:rPr>
                <a:t>9</a:t>
              </a:r>
            </a:p>
          </p:txBody>
        </p:sp>
        <p:sp>
          <p:nvSpPr>
            <p:cNvPr id="11271" name="Oval 6"/>
            <p:cNvSpPr>
              <a:spLocks noChangeArrowheads="1"/>
            </p:cNvSpPr>
            <p:nvPr/>
          </p:nvSpPr>
          <p:spPr bwMode="auto">
            <a:xfrm>
              <a:off x="672"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dirty="0">
                  <a:latin typeface="Arial" charset="0"/>
                </a:rPr>
                <a:t>B</a:t>
              </a:r>
            </a:p>
            <a:p>
              <a:pPr algn="ctr">
                <a:lnSpc>
                  <a:spcPct val="80000"/>
                </a:lnSpc>
              </a:pPr>
              <a:r>
                <a:rPr lang="en-GB" altLang="en-US" sz="1800" dirty="0">
                  <a:latin typeface="Arial" charset="0"/>
                </a:rPr>
                <a:t>-5</a:t>
              </a:r>
            </a:p>
          </p:txBody>
        </p:sp>
        <p:sp>
          <p:nvSpPr>
            <p:cNvPr id="11272" name="Oval 7"/>
            <p:cNvSpPr>
              <a:spLocks noChangeArrowheads="1"/>
            </p:cNvSpPr>
            <p:nvPr/>
          </p:nvSpPr>
          <p:spPr bwMode="auto">
            <a:xfrm>
              <a:off x="1584"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800">
                  <a:latin typeface="Arial" charset="0"/>
                </a:rPr>
                <a:t>9</a:t>
              </a:r>
            </a:p>
          </p:txBody>
        </p:sp>
        <p:sp>
          <p:nvSpPr>
            <p:cNvPr id="11273" name="Oval 8"/>
            <p:cNvSpPr>
              <a:spLocks noChangeArrowheads="1"/>
            </p:cNvSpPr>
            <p:nvPr/>
          </p:nvSpPr>
          <p:spPr bwMode="auto">
            <a:xfrm>
              <a:off x="2640"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2</a:t>
              </a:r>
            </a:p>
          </p:txBody>
        </p:sp>
        <p:sp>
          <p:nvSpPr>
            <p:cNvPr id="11274" name="Oval 9"/>
            <p:cNvSpPr>
              <a:spLocks noChangeArrowheads="1"/>
            </p:cNvSpPr>
            <p:nvPr/>
          </p:nvSpPr>
          <p:spPr bwMode="auto">
            <a:xfrm>
              <a:off x="3648" y="294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800">
                  <a:latin typeface="Arial" charset="0"/>
                </a:rPr>
                <a:t>3</a:t>
              </a:r>
            </a:p>
          </p:txBody>
        </p:sp>
        <p:sp>
          <p:nvSpPr>
            <p:cNvPr id="11275" name="Oval 10"/>
            <p:cNvSpPr>
              <a:spLocks noChangeArrowheads="1"/>
            </p:cNvSpPr>
            <p:nvPr/>
          </p:nvSpPr>
          <p:spPr bwMode="auto">
            <a:xfrm>
              <a:off x="4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80000"/>
                </a:lnSpc>
              </a:pPr>
              <a:r>
                <a:rPr lang="en-GB" altLang="en-US" sz="1800">
                  <a:latin typeface="Arial" charset="0"/>
                </a:rPr>
                <a:t>-7</a:t>
              </a:r>
            </a:p>
          </p:txBody>
        </p:sp>
        <p:sp>
          <p:nvSpPr>
            <p:cNvPr id="11276" name="Oval 11"/>
            <p:cNvSpPr>
              <a:spLocks noChangeArrowheads="1"/>
            </p:cNvSpPr>
            <p:nvPr/>
          </p:nvSpPr>
          <p:spPr bwMode="auto">
            <a:xfrm>
              <a:off x="816"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1277" name="Oval 12"/>
            <p:cNvSpPr>
              <a:spLocks noChangeArrowheads="1"/>
            </p:cNvSpPr>
            <p:nvPr/>
          </p:nvSpPr>
          <p:spPr bwMode="auto">
            <a:xfrm>
              <a:off x="1200"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1278" name="Oval 13"/>
            <p:cNvSpPr>
              <a:spLocks noChangeArrowheads="1"/>
            </p:cNvSpPr>
            <p:nvPr/>
          </p:nvSpPr>
          <p:spPr bwMode="auto">
            <a:xfrm>
              <a:off x="1584"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9</a:t>
              </a:r>
            </a:p>
          </p:txBody>
        </p:sp>
        <p:sp>
          <p:nvSpPr>
            <p:cNvPr id="11279" name="Oval 14"/>
            <p:cNvSpPr>
              <a:spLocks noChangeArrowheads="1"/>
            </p:cNvSpPr>
            <p:nvPr/>
          </p:nvSpPr>
          <p:spPr bwMode="auto">
            <a:xfrm>
              <a:off x="40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800">
                  <a:latin typeface="Arial" charset="0"/>
                </a:rPr>
                <a:t>2</a:t>
              </a:r>
            </a:p>
          </p:txBody>
        </p:sp>
        <p:sp>
          <p:nvSpPr>
            <p:cNvPr id="11280" name="Oval 15"/>
            <p:cNvSpPr>
              <a:spLocks noChangeArrowheads="1"/>
            </p:cNvSpPr>
            <p:nvPr/>
          </p:nvSpPr>
          <p:spPr bwMode="auto">
            <a:xfrm>
              <a:off x="1968"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800">
                  <a:latin typeface="Arial" charset="0"/>
                </a:rPr>
                <a:t>-6</a:t>
              </a:r>
            </a:p>
          </p:txBody>
        </p:sp>
        <p:sp>
          <p:nvSpPr>
            <p:cNvPr id="11281" name="Oval 16"/>
            <p:cNvSpPr>
              <a:spLocks noChangeArrowheads="1"/>
            </p:cNvSpPr>
            <p:nvPr/>
          </p:nvSpPr>
          <p:spPr bwMode="auto">
            <a:xfrm>
              <a:off x="2400"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800">
                  <a:latin typeface="Arial" charset="0"/>
                </a:rPr>
                <a:t>0</a:t>
              </a:r>
            </a:p>
          </p:txBody>
        </p:sp>
        <p:sp>
          <p:nvSpPr>
            <p:cNvPr id="11282" name="Oval 17"/>
            <p:cNvSpPr>
              <a:spLocks noChangeArrowheads="1"/>
            </p:cNvSpPr>
            <p:nvPr/>
          </p:nvSpPr>
          <p:spPr bwMode="auto">
            <a:xfrm>
              <a:off x="2832"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1283" name="Oval 18"/>
            <p:cNvSpPr>
              <a:spLocks noChangeArrowheads="1"/>
            </p:cNvSpPr>
            <p:nvPr/>
          </p:nvSpPr>
          <p:spPr bwMode="auto">
            <a:xfrm>
              <a:off x="3264"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a:p>
              <a:pPr algn="ctr">
                <a:lnSpc>
                  <a:spcPct val="80000"/>
                </a:lnSpc>
              </a:pPr>
              <a:r>
                <a:rPr lang="en-GB" altLang="en-US" sz="1800">
                  <a:latin typeface="Arial" charset="0"/>
                </a:rPr>
                <a:t>1</a:t>
              </a:r>
            </a:p>
          </p:txBody>
        </p:sp>
        <p:sp>
          <p:nvSpPr>
            <p:cNvPr id="11284" name="Oval 19"/>
            <p:cNvSpPr>
              <a:spLocks noChangeArrowheads="1"/>
            </p:cNvSpPr>
            <p:nvPr/>
          </p:nvSpPr>
          <p:spPr bwMode="auto">
            <a:xfrm>
              <a:off x="3648" y="3423"/>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3</a:t>
              </a:r>
            </a:p>
          </p:txBody>
        </p:sp>
        <p:sp>
          <p:nvSpPr>
            <p:cNvPr id="11285" name="Line 20"/>
            <p:cNvSpPr>
              <a:spLocks noChangeShapeType="1"/>
            </p:cNvSpPr>
            <p:nvPr/>
          </p:nvSpPr>
          <p:spPr bwMode="auto">
            <a:xfrm flipH="1">
              <a:off x="960" y="2751"/>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86" name="Line 21"/>
            <p:cNvSpPr>
              <a:spLocks noChangeShapeType="1"/>
            </p:cNvSpPr>
            <p:nvPr/>
          </p:nvSpPr>
          <p:spPr bwMode="auto">
            <a:xfrm flipH="1">
              <a:off x="1824" y="2799"/>
              <a:ext cx="43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87" name="Line 22"/>
            <p:cNvSpPr>
              <a:spLocks noChangeShapeType="1"/>
            </p:cNvSpPr>
            <p:nvPr/>
          </p:nvSpPr>
          <p:spPr bwMode="auto">
            <a:xfrm>
              <a:off x="2352" y="2799"/>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88" name="Line 23"/>
            <p:cNvSpPr>
              <a:spLocks noChangeShapeType="1"/>
            </p:cNvSpPr>
            <p:nvPr/>
          </p:nvSpPr>
          <p:spPr bwMode="auto">
            <a:xfrm>
              <a:off x="2400" y="2751"/>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89" name="Line 24"/>
            <p:cNvSpPr>
              <a:spLocks noChangeShapeType="1"/>
            </p:cNvSpPr>
            <p:nvPr/>
          </p:nvSpPr>
          <p:spPr bwMode="auto">
            <a:xfrm flipH="1">
              <a:off x="624" y="3231"/>
              <a:ext cx="19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0" name="Line 25"/>
            <p:cNvSpPr>
              <a:spLocks noChangeShapeType="1"/>
            </p:cNvSpPr>
            <p:nvPr/>
          </p:nvSpPr>
          <p:spPr bwMode="auto">
            <a:xfrm>
              <a:off x="816" y="3231"/>
              <a:ext cx="9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1" name="Line 26"/>
            <p:cNvSpPr>
              <a:spLocks noChangeShapeType="1"/>
            </p:cNvSpPr>
            <p:nvPr/>
          </p:nvSpPr>
          <p:spPr bwMode="auto">
            <a:xfrm>
              <a:off x="1728" y="3231"/>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2" name="Line 27"/>
            <p:cNvSpPr>
              <a:spLocks noChangeShapeType="1"/>
            </p:cNvSpPr>
            <p:nvPr/>
          </p:nvSpPr>
          <p:spPr bwMode="auto">
            <a:xfrm flipH="1">
              <a:off x="1392" y="3231"/>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3" name="Line 28"/>
            <p:cNvSpPr>
              <a:spLocks noChangeShapeType="1"/>
            </p:cNvSpPr>
            <p:nvPr/>
          </p:nvSpPr>
          <p:spPr bwMode="auto">
            <a:xfrm>
              <a:off x="1728" y="3231"/>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4" name="Line 29"/>
            <p:cNvSpPr>
              <a:spLocks noChangeShapeType="1"/>
            </p:cNvSpPr>
            <p:nvPr/>
          </p:nvSpPr>
          <p:spPr bwMode="auto">
            <a:xfrm flipH="1">
              <a:off x="2640" y="3231"/>
              <a:ext cx="144"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5" name="Line 30"/>
            <p:cNvSpPr>
              <a:spLocks noChangeShapeType="1"/>
            </p:cNvSpPr>
            <p:nvPr/>
          </p:nvSpPr>
          <p:spPr bwMode="auto">
            <a:xfrm>
              <a:off x="2784" y="3231"/>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6" name="Line 31"/>
            <p:cNvSpPr>
              <a:spLocks noChangeShapeType="1"/>
            </p:cNvSpPr>
            <p:nvPr/>
          </p:nvSpPr>
          <p:spPr bwMode="auto">
            <a:xfrm>
              <a:off x="3792" y="3231"/>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7" name="Line 32"/>
            <p:cNvSpPr>
              <a:spLocks noChangeShapeType="1"/>
            </p:cNvSpPr>
            <p:nvPr/>
          </p:nvSpPr>
          <p:spPr bwMode="auto">
            <a:xfrm flipH="1">
              <a:off x="3504" y="3231"/>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8" name="Line 33"/>
            <p:cNvSpPr>
              <a:spLocks noChangeShapeType="1"/>
            </p:cNvSpPr>
            <p:nvPr/>
          </p:nvSpPr>
          <p:spPr bwMode="auto">
            <a:xfrm>
              <a:off x="3792" y="3231"/>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299" name="Text Box 34"/>
            <p:cNvSpPr txBox="1">
              <a:spLocks noChangeArrowheads="1"/>
            </p:cNvSpPr>
            <p:nvPr/>
          </p:nvSpPr>
          <p:spPr bwMode="auto">
            <a:xfrm>
              <a:off x="2880" y="2544"/>
              <a:ext cx="187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computer’s possible moves</a:t>
              </a:r>
            </a:p>
          </p:txBody>
        </p:sp>
        <p:sp>
          <p:nvSpPr>
            <p:cNvPr id="11300" name="Text Box 35"/>
            <p:cNvSpPr txBox="1">
              <a:spLocks noChangeArrowheads="1"/>
            </p:cNvSpPr>
            <p:nvPr/>
          </p:nvSpPr>
          <p:spPr bwMode="auto">
            <a:xfrm>
              <a:off x="4128" y="2880"/>
              <a:ext cx="110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opponent’s </a:t>
              </a:r>
            </a:p>
            <a:p>
              <a:r>
                <a:rPr lang="en-GB" altLang="en-US" sz="1800">
                  <a:latin typeface="Arial" charset="0"/>
                </a:rPr>
                <a:t>possible moves</a:t>
              </a:r>
            </a:p>
          </p:txBody>
        </p:sp>
        <p:sp>
          <p:nvSpPr>
            <p:cNvPr id="11301" name="Text Box 36"/>
            <p:cNvSpPr txBox="1">
              <a:spLocks noChangeArrowheads="1"/>
            </p:cNvSpPr>
            <p:nvPr/>
          </p:nvSpPr>
          <p:spPr bwMode="auto">
            <a:xfrm>
              <a:off x="4320" y="3456"/>
              <a:ext cx="105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terminal states</a:t>
              </a:r>
            </a:p>
          </p:txBody>
        </p:sp>
        <p:sp>
          <p:nvSpPr>
            <p:cNvPr id="11302" name="Text Box 37"/>
            <p:cNvSpPr txBox="1">
              <a:spLocks noChangeArrowheads="1"/>
            </p:cNvSpPr>
            <p:nvPr/>
          </p:nvSpPr>
          <p:spPr bwMode="auto">
            <a:xfrm>
              <a:off x="864" y="3744"/>
              <a:ext cx="35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Board evaluation from computer’s perspective</a:t>
              </a:r>
            </a:p>
          </p:txBody>
        </p:sp>
      </p:grpSp>
    </p:spTree>
    <p:extLst>
      <p:ext uri="{BB962C8B-B14F-4D97-AF65-F5344CB8AC3E}">
        <p14:creationId xmlns:p14="http://schemas.microsoft.com/office/powerpoint/2010/main" val="12135271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idx="1"/>
          </p:nvPr>
        </p:nvSpPr>
        <p:spPr/>
        <p:txBody>
          <a:bodyPr/>
          <a:lstStyle/>
          <a:p>
            <a:r>
              <a:rPr lang="en-GB" altLang="en-US" sz="2400">
                <a:latin typeface="Arial" charset="0"/>
              </a:rPr>
              <a:t>The computer assumes after it moves, the opponent will choose the minimizing move</a:t>
            </a:r>
          </a:p>
          <a:p>
            <a:r>
              <a:rPr lang="en-GB" altLang="en-US" sz="2400">
                <a:latin typeface="Arial" charset="0"/>
              </a:rPr>
              <a:t>The computer chooses the best move considering both its move and opponent’s optimal move</a:t>
            </a:r>
          </a:p>
        </p:txBody>
      </p:sp>
      <p:sp>
        <p:nvSpPr>
          <p:cNvPr id="1229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67648BB9-AF4A-384C-BAF3-1EB84086D9A2}" type="slidenum">
              <a:rPr lang="en-GB" altLang="en-US" sz="1400"/>
              <a:pPr/>
              <a:t>12</a:t>
            </a:fld>
            <a:endParaRPr lang="en-GB" altLang="en-US" sz="1400"/>
          </a:p>
        </p:txBody>
      </p:sp>
      <p:sp>
        <p:nvSpPr>
          <p:cNvPr id="20582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Minimax Principle</a:t>
            </a:r>
          </a:p>
        </p:txBody>
      </p:sp>
      <p:grpSp>
        <p:nvGrpSpPr>
          <p:cNvPr id="12293" name="Group 39"/>
          <p:cNvGrpSpPr>
            <a:grpSpLocks/>
          </p:cNvGrpSpPr>
          <p:nvPr/>
        </p:nvGrpSpPr>
        <p:grpSpPr bwMode="auto">
          <a:xfrm>
            <a:off x="2209800" y="3886201"/>
            <a:ext cx="7842250" cy="2347913"/>
            <a:chOff x="432" y="2496"/>
            <a:chExt cx="4940" cy="1479"/>
          </a:xfrm>
        </p:grpSpPr>
        <p:sp>
          <p:nvSpPr>
            <p:cNvPr id="12294" name="Oval 5"/>
            <p:cNvSpPr>
              <a:spLocks noChangeArrowheads="1"/>
            </p:cNvSpPr>
            <p:nvPr/>
          </p:nvSpPr>
          <p:spPr bwMode="auto">
            <a:xfrm>
              <a:off x="2160" y="2496"/>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800">
                  <a:latin typeface="Arial" charset="0"/>
                </a:rPr>
                <a:t>1</a:t>
              </a:r>
            </a:p>
          </p:txBody>
        </p:sp>
        <p:sp>
          <p:nvSpPr>
            <p:cNvPr id="12295" name="Oval 6"/>
            <p:cNvSpPr>
              <a:spLocks noChangeArrowheads="1"/>
            </p:cNvSpPr>
            <p:nvPr/>
          </p:nvSpPr>
          <p:spPr bwMode="auto">
            <a:xfrm>
              <a:off x="672" y="292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800">
                  <a:latin typeface="Arial" charset="0"/>
                </a:rPr>
                <a:t>-7</a:t>
              </a:r>
            </a:p>
          </p:txBody>
        </p:sp>
        <p:sp>
          <p:nvSpPr>
            <p:cNvPr id="12296" name="Oval 7"/>
            <p:cNvSpPr>
              <a:spLocks noChangeArrowheads="1"/>
            </p:cNvSpPr>
            <p:nvPr/>
          </p:nvSpPr>
          <p:spPr bwMode="auto">
            <a:xfrm>
              <a:off x="1584" y="292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800">
                  <a:latin typeface="Arial" charset="0"/>
                </a:rPr>
                <a:t>-6</a:t>
              </a:r>
            </a:p>
          </p:txBody>
        </p:sp>
        <p:sp>
          <p:nvSpPr>
            <p:cNvPr id="12297" name="Oval 8"/>
            <p:cNvSpPr>
              <a:spLocks noChangeArrowheads="1"/>
            </p:cNvSpPr>
            <p:nvPr/>
          </p:nvSpPr>
          <p:spPr bwMode="auto">
            <a:xfrm>
              <a:off x="2640" y="292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12298" name="Oval 9"/>
            <p:cNvSpPr>
              <a:spLocks noChangeArrowheads="1"/>
            </p:cNvSpPr>
            <p:nvPr/>
          </p:nvSpPr>
          <p:spPr bwMode="auto">
            <a:xfrm>
              <a:off x="3648" y="292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800">
                  <a:latin typeface="Arial" charset="0"/>
                </a:rPr>
                <a:t>1</a:t>
              </a:r>
            </a:p>
          </p:txBody>
        </p:sp>
        <p:sp>
          <p:nvSpPr>
            <p:cNvPr id="12299" name="Oval 10"/>
            <p:cNvSpPr>
              <a:spLocks noChangeArrowheads="1"/>
            </p:cNvSpPr>
            <p:nvPr/>
          </p:nvSpPr>
          <p:spPr bwMode="auto">
            <a:xfrm>
              <a:off x="432"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80000"/>
                </a:lnSpc>
              </a:pPr>
              <a:r>
                <a:rPr lang="en-GB" altLang="en-US" sz="1800">
                  <a:latin typeface="Arial" charset="0"/>
                </a:rPr>
                <a:t>-7</a:t>
              </a:r>
            </a:p>
          </p:txBody>
        </p:sp>
        <p:sp>
          <p:nvSpPr>
            <p:cNvPr id="12300" name="Oval 11"/>
            <p:cNvSpPr>
              <a:spLocks noChangeArrowheads="1"/>
            </p:cNvSpPr>
            <p:nvPr/>
          </p:nvSpPr>
          <p:spPr bwMode="auto">
            <a:xfrm>
              <a:off x="816"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2301" name="Oval 12"/>
            <p:cNvSpPr>
              <a:spLocks noChangeArrowheads="1"/>
            </p:cNvSpPr>
            <p:nvPr/>
          </p:nvSpPr>
          <p:spPr bwMode="auto">
            <a:xfrm>
              <a:off x="1200"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2302" name="Oval 13"/>
            <p:cNvSpPr>
              <a:spLocks noChangeArrowheads="1"/>
            </p:cNvSpPr>
            <p:nvPr/>
          </p:nvSpPr>
          <p:spPr bwMode="auto">
            <a:xfrm>
              <a:off x="1584"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9</a:t>
              </a:r>
            </a:p>
          </p:txBody>
        </p:sp>
        <p:sp>
          <p:nvSpPr>
            <p:cNvPr id="12303" name="Oval 14"/>
            <p:cNvSpPr>
              <a:spLocks noChangeArrowheads="1"/>
            </p:cNvSpPr>
            <p:nvPr/>
          </p:nvSpPr>
          <p:spPr bwMode="auto">
            <a:xfrm>
              <a:off x="4032"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800">
                  <a:latin typeface="Arial" charset="0"/>
                </a:rPr>
                <a:t>2</a:t>
              </a:r>
            </a:p>
          </p:txBody>
        </p:sp>
        <p:sp>
          <p:nvSpPr>
            <p:cNvPr id="12304" name="Oval 15"/>
            <p:cNvSpPr>
              <a:spLocks noChangeArrowheads="1"/>
            </p:cNvSpPr>
            <p:nvPr/>
          </p:nvSpPr>
          <p:spPr bwMode="auto">
            <a:xfrm>
              <a:off x="1968"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800">
                  <a:latin typeface="Arial" charset="0"/>
                </a:rPr>
                <a:t>-6</a:t>
              </a:r>
            </a:p>
          </p:txBody>
        </p:sp>
        <p:sp>
          <p:nvSpPr>
            <p:cNvPr id="12305" name="Oval 16"/>
            <p:cNvSpPr>
              <a:spLocks noChangeArrowheads="1"/>
            </p:cNvSpPr>
            <p:nvPr/>
          </p:nvSpPr>
          <p:spPr bwMode="auto">
            <a:xfrm>
              <a:off x="2400"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800">
                  <a:latin typeface="Arial" charset="0"/>
                </a:rPr>
                <a:t>0</a:t>
              </a:r>
            </a:p>
          </p:txBody>
        </p:sp>
        <p:sp>
          <p:nvSpPr>
            <p:cNvPr id="12306" name="Oval 17"/>
            <p:cNvSpPr>
              <a:spLocks noChangeArrowheads="1"/>
            </p:cNvSpPr>
            <p:nvPr/>
          </p:nvSpPr>
          <p:spPr bwMode="auto">
            <a:xfrm>
              <a:off x="2832"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2307" name="Oval 18"/>
            <p:cNvSpPr>
              <a:spLocks noChangeArrowheads="1"/>
            </p:cNvSpPr>
            <p:nvPr/>
          </p:nvSpPr>
          <p:spPr bwMode="auto">
            <a:xfrm>
              <a:off x="3264"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a:p>
              <a:pPr algn="ctr">
                <a:lnSpc>
                  <a:spcPct val="80000"/>
                </a:lnSpc>
              </a:pPr>
              <a:r>
                <a:rPr lang="en-GB" altLang="en-US" sz="1800">
                  <a:latin typeface="Arial" charset="0"/>
                </a:rPr>
                <a:t>1</a:t>
              </a:r>
            </a:p>
          </p:txBody>
        </p:sp>
        <p:sp>
          <p:nvSpPr>
            <p:cNvPr id="12308" name="Oval 19"/>
            <p:cNvSpPr>
              <a:spLocks noChangeArrowheads="1"/>
            </p:cNvSpPr>
            <p:nvPr/>
          </p:nvSpPr>
          <p:spPr bwMode="auto">
            <a:xfrm>
              <a:off x="3648" y="3408"/>
              <a:ext cx="288" cy="288"/>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3</a:t>
              </a:r>
            </a:p>
          </p:txBody>
        </p:sp>
        <p:sp>
          <p:nvSpPr>
            <p:cNvPr id="12309" name="Line 20"/>
            <p:cNvSpPr>
              <a:spLocks noChangeShapeType="1"/>
            </p:cNvSpPr>
            <p:nvPr/>
          </p:nvSpPr>
          <p:spPr bwMode="auto">
            <a:xfrm flipH="1">
              <a:off x="960" y="2736"/>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0" name="Line 21"/>
            <p:cNvSpPr>
              <a:spLocks noChangeShapeType="1"/>
            </p:cNvSpPr>
            <p:nvPr/>
          </p:nvSpPr>
          <p:spPr bwMode="auto">
            <a:xfrm flipH="1">
              <a:off x="1824" y="2784"/>
              <a:ext cx="43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1" name="Line 22"/>
            <p:cNvSpPr>
              <a:spLocks noChangeShapeType="1"/>
            </p:cNvSpPr>
            <p:nvPr/>
          </p:nvSpPr>
          <p:spPr bwMode="auto">
            <a:xfrm>
              <a:off x="2352" y="2784"/>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2" name="Line 23"/>
            <p:cNvSpPr>
              <a:spLocks noChangeShapeType="1"/>
            </p:cNvSpPr>
            <p:nvPr/>
          </p:nvSpPr>
          <p:spPr bwMode="auto">
            <a:xfrm>
              <a:off x="2400" y="2736"/>
              <a:ext cx="1248"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3" name="Line 24"/>
            <p:cNvSpPr>
              <a:spLocks noChangeShapeType="1"/>
            </p:cNvSpPr>
            <p:nvPr/>
          </p:nvSpPr>
          <p:spPr bwMode="auto">
            <a:xfrm flipH="1">
              <a:off x="624" y="3216"/>
              <a:ext cx="192"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4" name="Line 25"/>
            <p:cNvSpPr>
              <a:spLocks noChangeShapeType="1"/>
            </p:cNvSpPr>
            <p:nvPr/>
          </p:nvSpPr>
          <p:spPr bwMode="auto">
            <a:xfrm>
              <a:off x="816" y="3216"/>
              <a:ext cx="9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5" name="Line 26"/>
            <p:cNvSpPr>
              <a:spLocks noChangeShapeType="1"/>
            </p:cNvSpPr>
            <p:nvPr/>
          </p:nvSpPr>
          <p:spPr bwMode="auto">
            <a:xfrm>
              <a:off x="1728" y="3216"/>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6" name="Line 27"/>
            <p:cNvSpPr>
              <a:spLocks noChangeShapeType="1"/>
            </p:cNvSpPr>
            <p:nvPr/>
          </p:nvSpPr>
          <p:spPr bwMode="auto">
            <a:xfrm flipH="1">
              <a:off x="1392" y="3216"/>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7" name="Line 28"/>
            <p:cNvSpPr>
              <a:spLocks noChangeShapeType="1"/>
            </p:cNvSpPr>
            <p:nvPr/>
          </p:nvSpPr>
          <p:spPr bwMode="auto">
            <a:xfrm>
              <a:off x="1728" y="3216"/>
              <a:ext cx="336"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8" name="Line 29"/>
            <p:cNvSpPr>
              <a:spLocks noChangeShapeType="1"/>
            </p:cNvSpPr>
            <p:nvPr/>
          </p:nvSpPr>
          <p:spPr bwMode="auto">
            <a:xfrm flipH="1">
              <a:off x="2640" y="3216"/>
              <a:ext cx="144"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19" name="Line 30"/>
            <p:cNvSpPr>
              <a:spLocks noChangeShapeType="1"/>
            </p:cNvSpPr>
            <p:nvPr/>
          </p:nvSpPr>
          <p:spPr bwMode="auto">
            <a:xfrm>
              <a:off x="2784" y="3216"/>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20" name="Line 31"/>
            <p:cNvSpPr>
              <a:spLocks noChangeShapeType="1"/>
            </p:cNvSpPr>
            <p:nvPr/>
          </p:nvSpPr>
          <p:spPr bwMode="auto">
            <a:xfrm>
              <a:off x="3792" y="3216"/>
              <a:ext cx="0"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21" name="Line 32"/>
            <p:cNvSpPr>
              <a:spLocks noChangeShapeType="1"/>
            </p:cNvSpPr>
            <p:nvPr/>
          </p:nvSpPr>
          <p:spPr bwMode="auto">
            <a:xfrm flipH="1">
              <a:off x="3504" y="3216"/>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22" name="Line 33"/>
            <p:cNvSpPr>
              <a:spLocks noChangeShapeType="1"/>
            </p:cNvSpPr>
            <p:nvPr/>
          </p:nvSpPr>
          <p:spPr bwMode="auto">
            <a:xfrm>
              <a:off x="3792" y="3216"/>
              <a:ext cx="288" cy="24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2323" name="Text Box 34"/>
            <p:cNvSpPr txBox="1">
              <a:spLocks noChangeArrowheads="1"/>
            </p:cNvSpPr>
            <p:nvPr/>
          </p:nvSpPr>
          <p:spPr bwMode="auto">
            <a:xfrm>
              <a:off x="2784" y="2544"/>
              <a:ext cx="187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computer’s possible moves</a:t>
              </a:r>
            </a:p>
          </p:txBody>
        </p:sp>
        <p:sp>
          <p:nvSpPr>
            <p:cNvPr id="12324" name="Text Box 35"/>
            <p:cNvSpPr txBox="1">
              <a:spLocks noChangeArrowheads="1"/>
            </p:cNvSpPr>
            <p:nvPr/>
          </p:nvSpPr>
          <p:spPr bwMode="auto">
            <a:xfrm>
              <a:off x="4080" y="2832"/>
              <a:ext cx="110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opponent’s </a:t>
              </a:r>
            </a:p>
            <a:p>
              <a:r>
                <a:rPr lang="en-GB" altLang="en-US" sz="1800">
                  <a:latin typeface="Arial" charset="0"/>
                </a:rPr>
                <a:t>possible moves</a:t>
              </a:r>
            </a:p>
          </p:txBody>
        </p:sp>
        <p:sp>
          <p:nvSpPr>
            <p:cNvPr id="12325" name="Text Box 36"/>
            <p:cNvSpPr txBox="1">
              <a:spLocks noChangeArrowheads="1"/>
            </p:cNvSpPr>
            <p:nvPr/>
          </p:nvSpPr>
          <p:spPr bwMode="auto">
            <a:xfrm>
              <a:off x="4320" y="3408"/>
              <a:ext cx="105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terminal states</a:t>
              </a:r>
            </a:p>
          </p:txBody>
        </p:sp>
        <p:sp>
          <p:nvSpPr>
            <p:cNvPr id="12326" name="Text Box 37"/>
            <p:cNvSpPr txBox="1">
              <a:spLocks noChangeArrowheads="1"/>
            </p:cNvSpPr>
            <p:nvPr/>
          </p:nvSpPr>
          <p:spPr bwMode="auto">
            <a:xfrm>
              <a:off x="912" y="3744"/>
              <a:ext cx="330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Board evaluation from computer’s perspective</a:t>
              </a:r>
            </a:p>
          </p:txBody>
        </p:sp>
      </p:grpSp>
    </p:spTree>
    <p:extLst>
      <p:ext uri="{BB962C8B-B14F-4D97-AF65-F5344CB8AC3E}">
        <p14:creationId xmlns:p14="http://schemas.microsoft.com/office/powerpoint/2010/main" val="10982279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idx="1"/>
          </p:nvPr>
        </p:nvSpPr>
        <p:spPr/>
        <p:txBody>
          <a:bodyPr/>
          <a:lstStyle/>
          <a:p>
            <a:r>
              <a:rPr lang="en-GB" altLang="en-US" sz="2400" dirty="0">
                <a:latin typeface="Arial" charset="0"/>
              </a:rPr>
              <a:t>Explore the tree to the terminal states</a:t>
            </a:r>
          </a:p>
          <a:p>
            <a:pPr marL="1981200" lvl="4">
              <a:lnSpc>
                <a:spcPct val="60000"/>
              </a:lnSpc>
            </a:pPr>
            <a:endParaRPr lang="en-GB" altLang="en-US" dirty="0">
              <a:latin typeface="Arial" charset="0"/>
            </a:endParaRPr>
          </a:p>
          <a:p>
            <a:r>
              <a:rPr lang="en-GB" altLang="en-US" sz="2400" dirty="0">
                <a:latin typeface="Arial" charset="0"/>
              </a:rPr>
              <a:t>Evaluate utility of the resulting board configurations</a:t>
            </a:r>
          </a:p>
          <a:p>
            <a:pPr marL="1981200" lvl="4">
              <a:lnSpc>
                <a:spcPct val="60000"/>
              </a:lnSpc>
            </a:pPr>
            <a:endParaRPr lang="en-GB" altLang="en-US" sz="1600" dirty="0">
              <a:latin typeface="Arial" charset="0"/>
            </a:endParaRPr>
          </a:p>
          <a:p>
            <a:r>
              <a:rPr lang="en-GB" altLang="en-US" sz="2400" dirty="0">
                <a:latin typeface="Arial" charset="0"/>
              </a:rPr>
              <a:t>The computer chooses a move to put the board in the best configuration:</a:t>
            </a:r>
            <a:endParaRPr lang="en-GB" altLang="en-US" dirty="0">
              <a:latin typeface="Arial" charset="0"/>
            </a:endParaRPr>
          </a:p>
          <a:p>
            <a:pPr lvl="1"/>
            <a:r>
              <a:rPr lang="en-GB" altLang="en-US" b="1" dirty="0">
                <a:latin typeface="Arial" charset="0"/>
              </a:rPr>
              <a:t>start at the leaves</a:t>
            </a:r>
          </a:p>
          <a:p>
            <a:pPr lvl="1"/>
            <a:r>
              <a:rPr lang="en-GB" altLang="en-US" dirty="0">
                <a:latin typeface="Arial" charset="0"/>
              </a:rPr>
              <a:t>assign value to the parent node as follows </a:t>
            </a:r>
          </a:p>
          <a:p>
            <a:pPr lvl="2">
              <a:buFontTx/>
              <a:buChar char="▪"/>
            </a:pPr>
            <a:r>
              <a:rPr lang="en-GB" altLang="en-US" dirty="0">
                <a:latin typeface="Arial" charset="0"/>
              </a:rPr>
              <a:t>use </a:t>
            </a:r>
            <a:r>
              <a:rPr lang="en-GB" altLang="en-US" b="1" u="sng" dirty="0">
                <a:latin typeface="Arial" charset="0"/>
              </a:rPr>
              <a:t>minimum</a:t>
            </a:r>
            <a:r>
              <a:rPr lang="en-GB" altLang="en-US" dirty="0">
                <a:latin typeface="Arial" charset="0"/>
              </a:rPr>
              <a:t> when children are </a:t>
            </a:r>
            <a:r>
              <a:rPr lang="en-GB" altLang="en-US" b="1" dirty="0">
                <a:latin typeface="Arial" charset="0"/>
              </a:rPr>
              <a:t>opponent’s</a:t>
            </a:r>
            <a:r>
              <a:rPr lang="en-GB" altLang="en-US" dirty="0">
                <a:latin typeface="Arial" charset="0"/>
              </a:rPr>
              <a:t> moves</a:t>
            </a:r>
          </a:p>
          <a:p>
            <a:pPr lvl="2">
              <a:buFontTx/>
              <a:buChar char="▪"/>
            </a:pPr>
            <a:r>
              <a:rPr lang="en-GB" altLang="en-US" dirty="0">
                <a:latin typeface="Arial" charset="0"/>
              </a:rPr>
              <a:t>use </a:t>
            </a:r>
            <a:r>
              <a:rPr lang="en-GB" altLang="en-US" b="1" u="sng" dirty="0">
                <a:latin typeface="Arial" charset="0"/>
              </a:rPr>
              <a:t>maximum</a:t>
            </a:r>
            <a:r>
              <a:rPr lang="en-GB" altLang="en-US" dirty="0">
                <a:latin typeface="Arial" charset="0"/>
              </a:rPr>
              <a:t> when children are </a:t>
            </a:r>
            <a:r>
              <a:rPr lang="en-GB" altLang="en-US" b="1" dirty="0">
                <a:latin typeface="Arial" charset="0"/>
              </a:rPr>
              <a:t>computer's</a:t>
            </a:r>
            <a:r>
              <a:rPr lang="en-GB" altLang="en-US" dirty="0">
                <a:latin typeface="Arial" charset="0"/>
              </a:rPr>
              <a:t> moves</a:t>
            </a:r>
          </a:p>
        </p:txBody>
      </p:sp>
      <p:sp>
        <p:nvSpPr>
          <p:cNvPr id="1331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888DDCDE-72FE-3C4C-A293-906B0012739A}" type="slidenum">
              <a:rPr lang="en-GB" altLang="en-US" sz="1400"/>
              <a:pPr/>
              <a:t>13</a:t>
            </a:fld>
            <a:endParaRPr lang="en-GB" altLang="en-US" sz="1400"/>
          </a:p>
        </p:txBody>
      </p:sp>
      <p:sp>
        <p:nvSpPr>
          <p:cNvPr id="20685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Propagating Minimax Values up the Game Tree</a:t>
            </a:r>
          </a:p>
        </p:txBody>
      </p:sp>
    </p:spTree>
    <p:extLst>
      <p:ext uri="{BB962C8B-B14F-4D97-AF65-F5344CB8AC3E}">
        <p14:creationId xmlns:p14="http://schemas.microsoft.com/office/powerpoint/2010/main" val="2948735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FD40F9FC-C768-6543-B27E-B5739BCA00CC}" type="slidenum">
              <a:rPr lang="en-GB" altLang="en-US" sz="1400"/>
              <a:pPr/>
              <a:t>14</a:t>
            </a:fld>
            <a:endParaRPr lang="en-GB" altLang="en-US" sz="1400"/>
          </a:p>
        </p:txBody>
      </p:sp>
      <p:sp>
        <p:nvSpPr>
          <p:cNvPr id="278533" name="Rectangle 5"/>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Minimax Example</a:t>
            </a:r>
          </a:p>
        </p:txBody>
      </p:sp>
      <p:sp>
        <p:nvSpPr>
          <p:cNvPr id="14340" name="Text Box 43"/>
          <p:cNvSpPr txBox="1">
            <a:spLocks noChangeArrowheads="1"/>
          </p:cNvSpPr>
          <p:nvPr/>
        </p:nvSpPr>
        <p:spPr bwMode="auto">
          <a:xfrm>
            <a:off x="2209800" y="5334000"/>
            <a:ext cx="2489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a:latin typeface="Arial" charset="0"/>
              </a:rPr>
              <a:t>Result: choose E</a:t>
            </a:r>
            <a:endParaRPr lang="en-GB" altLang="en-US"/>
          </a:p>
        </p:txBody>
      </p:sp>
      <p:grpSp>
        <p:nvGrpSpPr>
          <p:cNvPr id="14341" name="Group 48"/>
          <p:cNvGrpSpPr>
            <a:grpSpLocks/>
          </p:cNvGrpSpPr>
          <p:nvPr/>
        </p:nvGrpSpPr>
        <p:grpSpPr bwMode="auto">
          <a:xfrm>
            <a:off x="2743201" y="1828801"/>
            <a:ext cx="7769225" cy="3109913"/>
            <a:chOff x="394" y="1392"/>
            <a:chExt cx="4894" cy="1959"/>
          </a:xfrm>
        </p:grpSpPr>
        <p:sp>
          <p:nvSpPr>
            <p:cNvPr id="14345" name="Oval 8"/>
            <p:cNvSpPr>
              <a:spLocks noChangeArrowheads="1"/>
            </p:cNvSpPr>
            <p:nvPr/>
          </p:nvSpPr>
          <p:spPr bwMode="auto">
            <a:xfrm>
              <a:off x="2308" y="1392"/>
              <a:ext cx="288" cy="404"/>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800">
                  <a:latin typeface="Arial" charset="0"/>
                </a:rPr>
                <a:t>1</a:t>
              </a:r>
            </a:p>
          </p:txBody>
        </p:sp>
        <p:sp>
          <p:nvSpPr>
            <p:cNvPr id="14346" name="Oval 9"/>
            <p:cNvSpPr>
              <a:spLocks noChangeArrowheads="1"/>
            </p:cNvSpPr>
            <p:nvPr/>
          </p:nvSpPr>
          <p:spPr bwMode="auto">
            <a:xfrm>
              <a:off x="820" y="1998"/>
              <a:ext cx="288" cy="405"/>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800">
                  <a:latin typeface="Arial" charset="0"/>
                </a:rPr>
                <a:t>-7</a:t>
              </a:r>
            </a:p>
          </p:txBody>
        </p:sp>
        <p:sp>
          <p:nvSpPr>
            <p:cNvPr id="14347" name="Oval 10"/>
            <p:cNvSpPr>
              <a:spLocks noChangeArrowheads="1"/>
            </p:cNvSpPr>
            <p:nvPr/>
          </p:nvSpPr>
          <p:spPr bwMode="auto">
            <a:xfrm>
              <a:off x="1732" y="1998"/>
              <a:ext cx="288" cy="405"/>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800">
                  <a:latin typeface="Arial" charset="0"/>
                </a:rPr>
                <a:t>-6</a:t>
              </a:r>
            </a:p>
          </p:txBody>
        </p:sp>
        <p:sp>
          <p:nvSpPr>
            <p:cNvPr id="14348" name="Oval 11"/>
            <p:cNvSpPr>
              <a:spLocks noChangeArrowheads="1"/>
            </p:cNvSpPr>
            <p:nvPr/>
          </p:nvSpPr>
          <p:spPr bwMode="auto">
            <a:xfrm>
              <a:off x="2788" y="1998"/>
              <a:ext cx="288" cy="405"/>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14349" name="Oval 12"/>
            <p:cNvSpPr>
              <a:spLocks noChangeArrowheads="1"/>
            </p:cNvSpPr>
            <p:nvPr/>
          </p:nvSpPr>
          <p:spPr bwMode="auto">
            <a:xfrm>
              <a:off x="3796" y="1998"/>
              <a:ext cx="288" cy="405"/>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800">
                  <a:latin typeface="Arial" charset="0"/>
                </a:rPr>
                <a:t>1</a:t>
              </a:r>
            </a:p>
          </p:txBody>
        </p:sp>
        <p:sp>
          <p:nvSpPr>
            <p:cNvPr id="14350" name="Oval 13"/>
            <p:cNvSpPr>
              <a:spLocks noChangeArrowheads="1"/>
            </p:cNvSpPr>
            <p:nvPr/>
          </p:nvSpPr>
          <p:spPr bwMode="auto">
            <a:xfrm>
              <a:off x="580" y="2672"/>
              <a:ext cx="288" cy="404"/>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80000"/>
                </a:lnSpc>
              </a:pPr>
              <a:r>
                <a:rPr lang="en-GB" altLang="en-US" sz="1800">
                  <a:latin typeface="Arial" charset="0"/>
                </a:rPr>
                <a:t>-7</a:t>
              </a:r>
            </a:p>
          </p:txBody>
        </p:sp>
        <p:sp>
          <p:nvSpPr>
            <p:cNvPr id="14351" name="Oval 14"/>
            <p:cNvSpPr>
              <a:spLocks noChangeArrowheads="1"/>
            </p:cNvSpPr>
            <p:nvPr/>
          </p:nvSpPr>
          <p:spPr bwMode="auto">
            <a:xfrm>
              <a:off x="964" y="2688"/>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4352" name="Oval 15"/>
            <p:cNvSpPr>
              <a:spLocks noChangeArrowheads="1"/>
            </p:cNvSpPr>
            <p:nvPr/>
          </p:nvSpPr>
          <p:spPr bwMode="auto">
            <a:xfrm>
              <a:off x="1348" y="2688"/>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4353" name="Oval 16"/>
            <p:cNvSpPr>
              <a:spLocks noChangeArrowheads="1"/>
            </p:cNvSpPr>
            <p:nvPr/>
          </p:nvSpPr>
          <p:spPr bwMode="auto">
            <a:xfrm>
              <a:off x="1732" y="2688"/>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9</a:t>
              </a:r>
            </a:p>
          </p:txBody>
        </p:sp>
        <p:sp>
          <p:nvSpPr>
            <p:cNvPr id="14354" name="Oval 17"/>
            <p:cNvSpPr>
              <a:spLocks noChangeArrowheads="1"/>
            </p:cNvSpPr>
            <p:nvPr/>
          </p:nvSpPr>
          <p:spPr bwMode="auto">
            <a:xfrm>
              <a:off x="4180" y="2672"/>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800">
                  <a:latin typeface="Arial" charset="0"/>
                </a:rPr>
                <a:t>2</a:t>
              </a:r>
            </a:p>
          </p:txBody>
        </p:sp>
        <p:sp>
          <p:nvSpPr>
            <p:cNvPr id="14355" name="Oval 18"/>
            <p:cNvSpPr>
              <a:spLocks noChangeArrowheads="1"/>
            </p:cNvSpPr>
            <p:nvPr/>
          </p:nvSpPr>
          <p:spPr bwMode="auto">
            <a:xfrm>
              <a:off x="2116" y="2672"/>
              <a:ext cx="288" cy="404"/>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800">
                  <a:latin typeface="Arial" charset="0"/>
                </a:rPr>
                <a:t>-6</a:t>
              </a:r>
            </a:p>
          </p:txBody>
        </p:sp>
        <p:sp>
          <p:nvSpPr>
            <p:cNvPr id="14356" name="Oval 19"/>
            <p:cNvSpPr>
              <a:spLocks noChangeArrowheads="1"/>
            </p:cNvSpPr>
            <p:nvPr/>
          </p:nvSpPr>
          <p:spPr bwMode="auto">
            <a:xfrm>
              <a:off x="2548" y="2672"/>
              <a:ext cx="288" cy="404"/>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800">
                  <a:latin typeface="Arial" charset="0"/>
                </a:rPr>
                <a:t>0</a:t>
              </a:r>
            </a:p>
          </p:txBody>
        </p:sp>
        <p:sp>
          <p:nvSpPr>
            <p:cNvPr id="14357" name="Oval 20"/>
            <p:cNvSpPr>
              <a:spLocks noChangeArrowheads="1"/>
            </p:cNvSpPr>
            <p:nvPr/>
          </p:nvSpPr>
          <p:spPr bwMode="auto">
            <a:xfrm>
              <a:off x="2980" y="2688"/>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4358" name="Oval 21"/>
            <p:cNvSpPr>
              <a:spLocks noChangeArrowheads="1"/>
            </p:cNvSpPr>
            <p:nvPr/>
          </p:nvSpPr>
          <p:spPr bwMode="auto">
            <a:xfrm>
              <a:off x="3412" y="2672"/>
              <a:ext cx="288" cy="404"/>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a:p>
              <a:pPr algn="ctr">
                <a:lnSpc>
                  <a:spcPct val="80000"/>
                </a:lnSpc>
              </a:pPr>
              <a:r>
                <a:rPr lang="en-GB" altLang="en-US" sz="1800">
                  <a:latin typeface="Arial" charset="0"/>
                </a:rPr>
                <a:t>1</a:t>
              </a:r>
            </a:p>
          </p:txBody>
        </p:sp>
        <p:sp>
          <p:nvSpPr>
            <p:cNvPr id="14359" name="Oval 22"/>
            <p:cNvSpPr>
              <a:spLocks noChangeArrowheads="1"/>
            </p:cNvSpPr>
            <p:nvPr/>
          </p:nvSpPr>
          <p:spPr bwMode="auto">
            <a:xfrm>
              <a:off x="3796" y="2672"/>
              <a:ext cx="288" cy="404"/>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3</a:t>
              </a:r>
            </a:p>
          </p:txBody>
        </p:sp>
        <p:sp>
          <p:nvSpPr>
            <p:cNvPr id="14360" name="Line 23"/>
            <p:cNvSpPr>
              <a:spLocks noChangeShapeType="1"/>
            </p:cNvSpPr>
            <p:nvPr/>
          </p:nvSpPr>
          <p:spPr bwMode="auto">
            <a:xfrm flipH="1">
              <a:off x="1108" y="1729"/>
              <a:ext cx="1248" cy="404"/>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1" name="Line 24"/>
            <p:cNvSpPr>
              <a:spLocks noChangeShapeType="1"/>
            </p:cNvSpPr>
            <p:nvPr/>
          </p:nvSpPr>
          <p:spPr bwMode="auto">
            <a:xfrm flipH="1">
              <a:off x="1972" y="1796"/>
              <a:ext cx="432" cy="27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2" name="Line 25"/>
            <p:cNvSpPr>
              <a:spLocks noChangeShapeType="1"/>
            </p:cNvSpPr>
            <p:nvPr/>
          </p:nvSpPr>
          <p:spPr bwMode="auto">
            <a:xfrm>
              <a:off x="2500" y="1796"/>
              <a:ext cx="336" cy="27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3" name="Line 26"/>
            <p:cNvSpPr>
              <a:spLocks noChangeShapeType="1"/>
            </p:cNvSpPr>
            <p:nvPr/>
          </p:nvSpPr>
          <p:spPr bwMode="auto">
            <a:xfrm>
              <a:off x="2548" y="1729"/>
              <a:ext cx="1248" cy="40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4" name="Line 27"/>
            <p:cNvSpPr>
              <a:spLocks noChangeShapeType="1"/>
            </p:cNvSpPr>
            <p:nvPr/>
          </p:nvSpPr>
          <p:spPr bwMode="auto">
            <a:xfrm flipH="1">
              <a:off x="768" y="2403"/>
              <a:ext cx="192" cy="269"/>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5" name="Line 28"/>
            <p:cNvSpPr>
              <a:spLocks noChangeShapeType="1"/>
            </p:cNvSpPr>
            <p:nvPr/>
          </p:nvSpPr>
          <p:spPr bwMode="auto">
            <a:xfrm>
              <a:off x="964" y="2403"/>
              <a:ext cx="96" cy="26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6" name="Line 29"/>
            <p:cNvSpPr>
              <a:spLocks noChangeShapeType="1"/>
            </p:cNvSpPr>
            <p:nvPr/>
          </p:nvSpPr>
          <p:spPr bwMode="auto">
            <a:xfrm>
              <a:off x="1876" y="2403"/>
              <a:ext cx="0" cy="26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7" name="Line 30"/>
            <p:cNvSpPr>
              <a:spLocks noChangeShapeType="1"/>
            </p:cNvSpPr>
            <p:nvPr/>
          </p:nvSpPr>
          <p:spPr bwMode="auto">
            <a:xfrm flipH="1">
              <a:off x="1540" y="2403"/>
              <a:ext cx="336" cy="26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8" name="Line 31"/>
            <p:cNvSpPr>
              <a:spLocks noChangeShapeType="1"/>
            </p:cNvSpPr>
            <p:nvPr/>
          </p:nvSpPr>
          <p:spPr bwMode="auto">
            <a:xfrm>
              <a:off x="1876" y="2403"/>
              <a:ext cx="336" cy="269"/>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69" name="Line 32"/>
            <p:cNvSpPr>
              <a:spLocks noChangeShapeType="1"/>
            </p:cNvSpPr>
            <p:nvPr/>
          </p:nvSpPr>
          <p:spPr bwMode="auto">
            <a:xfrm flipH="1">
              <a:off x="2788" y="2403"/>
              <a:ext cx="144" cy="337"/>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70" name="Line 33"/>
            <p:cNvSpPr>
              <a:spLocks noChangeShapeType="1"/>
            </p:cNvSpPr>
            <p:nvPr/>
          </p:nvSpPr>
          <p:spPr bwMode="auto">
            <a:xfrm>
              <a:off x="2932" y="2403"/>
              <a:ext cx="144" cy="26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71" name="Line 34"/>
            <p:cNvSpPr>
              <a:spLocks noChangeShapeType="1"/>
            </p:cNvSpPr>
            <p:nvPr/>
          </p:nvSpPr>
          <p:spPr bwMode="auto">
            <a:xfrm>
              <a:off x="3940" y="2403"/>
              <a:ext cx="0" cy="26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72" name="Line 35"/>
            <p:cNvSpPr>
              <a:spLocks noChangeShapeType="1"/>
            </p:cNvSpPr>
            <p:nvPr/>
          </p:nvSpPr>
          <p:spPr bwMode="auto">
            <a:xfrm flipH="1">
              <a:off x="3652" y="2403"/>
              <a:ext cx="288" cy="337"/>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73" name="Line 36"/>
            <p:cNvSpPr>
              <a:spLocks noChangeShapeType="1"/>
            </p:cNvSpPr>
            <p:nvPr/>
          </p:nvSpPr>
          <p:spPr bwMode="auto">
            <a:xfrm>
              <a:off x="3940" y="2403"/>
              <a:ext cx="288" cy="33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374" name="Text Box 37"/>
            <p:cNvSpPr txBox="1">
              <a:spLocks noChangeArrowheads="1"/>
            </p:cNvSpPr>
            <p:nvPr/>
          </p:nvSpPr>
          <p:spPr bwMode="auto">
            <a:xfrm>
              <a:off x="2928" y="1440"/>
              <a:ext cx="187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computer’s possible moves</a:t>
              </a:r>
            </a:p>
          </p:txBody>
        </p:sp>
        <p:sp>
          <p:nvSpPr>
            <p:cNvPr id="14375" name="Text Box 38"/>
            <p:cNvSpPr txBox="1">
              <a:spLocks noChangeArrowheads="1"/>
            </p:cNvSpPr>
            <p:nvPr/>
          </p:nvSpPr>
          <p:spPr bwMode="auto">
            <a:xfrm>
              <a:off x="4180" y="2016"/>
              <a:ext cx="110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opponent’s </a:t>
              </a:r>
            </a:p>
            <a:p>
              <a:r>
                <a:rPr lang="en-GB" altLang="en-US" sz="1800">
                  <a:latin typeface="Arial" charset="0"/>
                </a:rPr>
                <a:t>possible moves</a:t>
              </a:r>
            </a:p>
          </p:txBody>
        </p:sp>
        <p:sp>
          <p:nvSpPr>
            <p:cNvPr id="14376" name="Text Box 39"/>
            <p:cNvSpPr txBox="1">
              <a:spLocks noChangeArrowheads="1"/>
            </p:cNvSpPr>
            <p:nvPr/>
          </p:nvSpPr>
          <p:spPr bwMode="auto">
            <a:xfrm>
              <a:off x="4518" y="2688"/>
              <a:ext cx="62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terminal</a:t>
              </a:r>
            </a:p>
            <a:p>
              <a:r>
                <a:rPr lang="en-GB" altLang="en-US" sz="1800">
                  <a:latin typeface="Arial" charset="0"/>
                </a:rPr>
                <a:t> states</a:t>
              </a:r>
            </a:p>
          </p:txBody>
        </p:sp>
        <p:sp>
          <p:nvSpPr>
            <p:cNvPr id="14377" name="Text Box 40"/>
            <p:cNvSpPr txBox="1">
              <a:spLocks noChangeArrowheads="1"/>
            </p:cNvSpPr>
            <p:nvPr/>
          </p:nvSpPr>
          <p:spPr bwMode="auto">
            <a:xfrm>
              <a:off x="960" y="3120"/>
              <a:ext cx="330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Board evaluation from computer’s perspective</a:t>
              </a:r>
            </a:p>
          </p:txBody>
        </p:sp>
        <p:sp>
          <p:nvSpPr>
            <p:cNvPr id="14378" name="Text Box 41"/>
            <p:cNvSpPr txBox="1">
              <a:spLocks noChangeArrowheads="1"/>
            </p:cNvSpPr>
            <p:nvPr/>
          </p:nvSpPr>
          <p:spPr bwMode="auto">
            <a:xfrm>
              <a:off x="394" y="2064"/>
              <a:ext cx="40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b="1">
                  <a:latin typeface="Arial" charset="0"/>
                </a:rPr>
                <a:t>min</a:t>
              </a:r>
              <a:endParaRPr lang="en-GB" altLang="en-US" b="1"/>
            </a:p>
          </p:txBody>
        </p:sp>
        <p:sp>
          <p:nvSpPr>
            <p:cNvPr id="14379" name="Text Box 42"/>
            <p:cNvSpPr txBox="1">
              <a:spLocks noChangeArrowheads="1"/>
            </p:cNvSpPr>
            <p:nvPr/>
          </p:nvSpPr>
          <p:spPr bwMode="auto">
            <a:xfrm>
              <a:off x="1776" y="1440"/>
              <a:ext cx="439"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b="1">
                  <a:latin typeface="Arial" charset="0"/>
                </a:rPr>
                <a:t>max</a:t>
              </a:r>
              <a:endParaRPr lang="en-GB" altLang="en-US" b="1"/>
            </a:p>
          </p:txBody>
        </p:sp>
      </p:grpSp>
      <p:sp>
        <p:nvSpPr>
          <p:cNvPr id="14342" name="Text Box 46"/>
          <p:cNvSpPr txBox="1">
            <a:spLocks noChangeArrowheads="1"/>
          </p:cNvSpPr>
          <p:nvPr/>
        </p:nvSpPr>
        <p:spPr bwMode="auto">
          <a:xfrm>
            <a:off x="1752600" y="2209800"/>
            <a:ext cx="762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one move</a:t>
            </a:r>
            <a:endParaRPr lang="en-GB" altLang="en-US" sz="1800"/>
          </a:p>
        </p:txBody>
      </p:sp>
      <p:sp>
        <p:nvSpPr>
          <p:cNvPr id="14343" name="AutoShape 47"/>
          <p:cNvSpPr>
            <a:spLocks/>
          </p:cNvSpPr>
          <p:nvPr/>
        </p:nvSpPr>
        <p:spPr bwMode="auto">
          <a:xfrm>
            <a:off x="2514600" y="1752600"/>
            <a:ext cx="381000" cy="1676400"/>
          </a:xfrm>
          <a:prstGeom prst="leftBrace">
            <a:avLst>
              <a:gd name="adj1" fmla="val 36667"/>
              <a:gd name="adj2" fmla="val 52083"/>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Tree>
    <p:extLst>
      <p:ext uri="{BB962C8B-B14F-4D97-AF65-F5344CB8AC3E}">
        <p14:creationId xmlns:p14="http://schemas.microsoft.com/office/powerpoint/2010/main" val="16948971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idx="1"/>
          </p:nvPr>
        </p:nvSpPr>
        <p:spPr/>
        <p:txBody>
          <a:bodyPr>
            <a:normAutofit/>
          </a:bodyPr>
          <a:lstStyle/>
          <a:p>
            <a:r>
              <a:rPr lang="en-GB" altLang="en-US" sz="2400">
                <a:latin typeface="Arial" charset="0"/>
              </a:rPr>
              <a:t>Minimax values on a tree with more than one move.</a:t>
            </a:r>
          </a:p>
          <a:p>
            <a:r>
              <a:rPr lang="en-GB" altLang="en-US" sz="2400">
                <a:latin typeface="Arial" charset="0"/>
              </a:rPr>
              <a:t>Fill the values of the remaining nodes!</a:t>
            </a:r>
          </a:p>
          <a:p>
            <a:endParaRPr lang="en-GB" altLang="en-US">
              <a:latin typeface="Arial" charset="0"/>
            </a:endParaRPr>
          </a:p>
        </p:txBody>
      </p:sp>
      <p:sp>
        <p:nvSpPr>
          <p:cNvPr id="1536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BECD4BD-DE59-CB45-98A4-BE7EA13955E3}" type="slidenum">
              <a:rPr lang="en-GB" altLang="en-US" sz="1400"/>
              <a:pPr/>
              <a:t>15</a:t>
            </a:fld>
            <a:endParaRPr lang="en-GB" altLang="en-US" sz="1400"/>
          </a:p>
        </p:txBody>
      </p:sp>
      <p:sp>
        <p:nvSpPr>
          <p:cNvPr id="20787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Deeper Game Trees</a:t>
            </a:r>
          </a:p>
        </p:txBody>
      </p:sp>
      <p:sp>
        <p:nvSpPr>
          <p:cNvPr id="15365" name="Oval 59"/>
          <p:cNvSpPr>
            <a:spLocks noChangeArrowheads="1"/>
          </p:cNvSpPr>
          <p:nvPr/>
        </p:nvSpPr>
        <p:spPr bwMode="auto">
          <a:xfrm>
            <a:off x="5257800" y="2590800"/>
            <a:ext cx="457200" cy="457200"/>
          </a:xfrm>
          <a:prstGeom prst="ellipse">
            <a:avLst/>
          </a:prstGeom>
          <a:solidFill>
            <a:schemeClr val="accent6">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p:txBody>
      </p:sp>
      <p:sp>
        <p:nvSpPr>
          <p:cNvPr id="15366" name="Oval 60"/>
          <p:cNvSpPr>
            <a:spLocks noChangeArrowheads="1"/>
          </p:cNvSpPr>
          <p:nvPr/>
        </p:nvSpPr>
        <p:spPr bwMode="auto">
          <a:xfrm>
            <a:off x="2895600" y="3325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p:txBody>
      </p:sp>
      <p:sp>
        <p:nvSpPr>
          <p:cNvPr id="15367" name="Oval 61"/>
          <p:cNvSpPr>
            <a:spLocks noChangeArrowheads="1"/>
          </p:cNvSpPr>
          <p:nvPr/>
        </p:nvSpPr>
        <p:spPr bwMode="auto">
          <a:xfrm>
            <a:off x="4343400" y="3325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15368" name="Oval 62"/>
          <p:cNvSpPr>
            <a:spLocks noChangeArrowheads="1"/>
          </p:cNvSpPr>
          <p:nvPr/>
        </p:nvSpPr>
        <p:spPr bwMode="auto">
          <a:xfrm>
            <a:off x="6019800" y="3300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15369" name="Oval 63"/>
          <p:cNvSpPr>
            <a:spLocks noChangeArrowheads="1"/>
          </p:cNvSpPr>
          <p:nvPr/>
        </p:nvSpPr>
        <p:spPr bwMode="auto">
          <a:xfrm>
            <a:off x="7620000" y="3300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15370" name="Oval 64"/>
          <p:cNvSpPr>
            <a:spLocks noChangeArrowheads="1"/>
          </p:cNvSpPr>
          <p:nvPr/>
        </p:nvSpPr>
        <p:spPr bwMode="auto">
          <a:xfrm>
            <a:off x="2514600" y="4087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p:txBody>
      </p:sp>
      <p:sp>
        <p:nvSpPr>
          <p:cNvPr id="15371" name="Oval 65"/>
          <p:cNvSpPr>
            <a:spLocks noChangeArrowheads="1"/>
          </p:cNvSpPr>
          <p:nvPr/>
        </p:nvSpPr>
        <p:spPr bwMode="auto">
          <a:xfrm>
            <a:off x="3124200" y="4087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5372" name="Oval 66"/>
          <p:cNvSpPr>
            <a:spLocks noChangeArrowheads="1"/>
          </p:cNvSpPr>
          <p:nvPr/>
        </p:nvSpPr>
        <p:spPr bwMode="auto">
          <a:xfrm>
            <a:off x="3733800" y="4087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5373" name="Oval 67"/>
          <p:cNvSpPr>
            <a:spLocks noChangeArrowheads="1"/>
          </p:cNvSpPr>
          <p:nvPr/>
        </p:nvSpPr>
        <p:spPr bwMode="auto">
          <a:xfrm>
            <a:off x="4343400" y="4087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15374" name="Oval 68"/>
          <p:cNvSpPr>
            <a:spLocks noChangeArrowheads="1"/>
          </p:cNvSpPr>
          <p:nvPr/>
        </p:nvSpPr>
        <p:spPr bwMode="auto">
          <a:xfrm>
            <a:off x="2743200" y="4825314"/>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15375" name="Oval 69"/>
          <p:cNvSpPr>
            <a:spLocks noChangeArrowheads="1"/>
          </p:cNvSpPr>
          <p:nvPr/>
        </p:nvSpPr>
        <p:spPr bwMode="auto">
          <a:xfrm>
            <a:off x="4953000" y="4087127"/>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15376" name="Oval 70"/>
          <p:cNvSpPr>
            <a:spLocks noChangeArrowheads="1"/>
          </p:cNvSpPr>
          <p:nvPr/>
        </p:nvSpPr>
        <p:spPr bwMode="auto">
          <a:xfrm>
            <a:off x="70866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15377" name="Oval 71"/>
          <p:cNvSpPr>
            <a:spLocks noChangeArrowheads="1"/>
          </p:cNvSpPr>
          <p:nvPr/>
        </p:nvSpPr>
        <p:spPr bwMode="auto">
          <a:xfrm>
            <a:off x="76200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5378" name="Oval 72"/>
          <p:cNvSpPr>
            <a:spLocks noChangeArrowheads="1"/>
          </p:cNvSpPr>
          <p:nvPr/>
        </p:nvSpPr>
        <p:spPr bwMode="auto">
          <a:xfrm>
            <a:off x="81534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15379" name="Oval 73"/>
          <p:cNvSpPr>
            <a:spLocks noChangeArrowheads="1"/>
          </p:cNvSpPr>
          <p:nvPr/>
        </p:nvSpPr>
        <p:spPr bwMode="auto">
          <a:xfrm>
            <a:off x="2209800" y="4825314"/>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15380" name="Line 74"/>
          <p:cNvSpPr>
            <a:spLocks noChangeShapeType="1"/>
          </p:cNvSpPr>
          <p:nvPr/>
        </p:nvSpPr>
        <p:spPr bwMode="auto">
          <a:xfrm flipH="1">
            <a:off x="3352800" y="29956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1" name="Line 75"/>
          <p:cNvSpPr>
            <a:spLocks noChangeShapeType="1"/>
          </p:cNvSpPr>
          <p:nvPr/>
        </p:nvSpPr>
        <p:spPr bwMode="auto">
          <a:xfrm flipH="1">
            <a:off x="4724400" y="30718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2" name="Line 76"/>
          <p:cNvSpPr>
            <a:spLocks noChangeShapeType="1"/>
          </p:cNvSpPr>
          <p:nvPr/>
        </p:nvSpPr>
        <p:spPr bwMode="auto">
          <a:xfrm>
            <a:off x="5562600" y="3071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3" name="Line 77"/>
          <p:cNvSpPr>
            <a:spLocks noChangeShapeType="1"/>
          </p:cNvSpPr>
          <p:nvPr/>
        </p:nvSpPr>
        <p:spPr bwMode="auto">
          <a:xfrm>
            <a:off x="5638800" y="29956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4" name="Line 78"/>
          <p:cNvSpPr>
            <a:spLocks noChangeShapeType="1"/>
          </p:cNvSpPr>
          <p:nvPr/>
        </p:nvSpPr>
        <p:spPr bwMode="auto">
          <a:xfrm flipH="1">
            <a:off x="2819400" y="37576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5" name="Line 79"/>
          <p:cNvSpPr>
            <a:spLocks noChangeShapeType="1"/>
          </p:cNvSpPr>
          <p:nvPr/>
        </p:nvSpPr>
        <p:spPr bwMode="auto">
          <a:xfrm>
            <a:off x="3124200" y="37576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6" name="Line 80"/>
          <p:cNvSpPr>
            <a:spLocks noChangeShapeType="1"/>
          </p:cNvSpPr>
          <p:nvPr/>
        </p:nvSpPr>
        <p:spPr bwMode="auto">
          <a:xfrm>
            <a:off x="4572000" y="37576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7" name="Line 81"/>
          <p:cNvSpPr>
            <a:spLocks noChangeShapeType="1"/>
          </p:cNvSpPr>
          <p:nvPr/>
        </p:nvSpPr>
        <p:spPr bwMode="auto">
          <a:xfrm flipH="1">
            <a:off x="4038600" y="37576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8" name="Line 82"/>
          <p:cNvSpPr>
            <a:spLocks noChangeShapeType="1"/>
          </p:cNvSpPr>
          <p:nvPr/>
        </p:nvSpPr>
        <p:spPr bwMode="auto">
          <a:xfrm>
            <a:off x="4572000" y="37576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89" name="Line 83"/>
          <p:cNvSpPr>
            <a:spLocks noChangeShapeType="1"/>
          </p:cNvSpPr>
          <p:nvPr/>
        </p:nvSpPr>
        <p:spPr bwMode="auto">
          <a:xfrm>
            <a:off x="7848600" y="37576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90" name="Line 84"/>
          <p:cNvSpPr>
            <a:spLocks noChangeShapeType="1"/>
          </p:cNvSpPr>
          <p:nvPr/>
        </p:nvSpPr>
        <p:spPr bwMode="auto">
          <a:xfrm flipH="1">
            <a:off x="7391400" y="37576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91" name="Line 85"/>
          <p:cNvSpPr>
            <a:spLocks noChangeShapeType="1"/>
          </p:cNvSpPr>
          <p:nvPr/>
        </p:nvSpPr>
        <p:spPr bwMode="auto">
          <a:xfrm>
            <a:off x="7848600" y="37576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392" name="Oval 86"/>
          <p:cNvSpPr>
            <a:spLocks noChangeArrowheads="1"/>
          </p:cNvSpPr>
          <p:nvPr/>
        </p:nvSpPr>
        <p:spPr bwMode="auto">
          <a:xfrm>
            <a:off x="2971800" y="5587314"/>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15393" name="Oval 87"/>
          <p:cNvSpPr>
            <a:spLocks noChangeArrowheads="1"/>
          </p:cNvSpPr>
          <p:nvPr/>
        </p:nvSpPr>
        <p:spPr bwMode="auto">
          <a:xfrm>
            <a:off x="2438400" y="5587314"/>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15394" name="Oval 88"/>
          <p:cNvSpPr>
            <a:spLocks noChangeArrowheads="1"/>
          </p:cNvSpPr>
          <p:nvPr/>
        </p:nvSpPr>
        <p:spPr bwMode="auto">
          <a:xfrm>
            <a:off x="4419600" y="4901514"/>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15395" name="Oval 89"/>
          <p:cNvSpPr>
            <a:spLocks noChangeArrowheads="1"/>
          </p:cNvSpPr>
          <p:nvPr/>
        </p:nvSpPr>
        <p:spPr bwMode="auto">
          <a:xfrm>
            <a:off x="54864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15396" name="Oval 90"/>
          <p:cNvSpPr>
            <a:spLocks noChangeArrowheads="1"/>
          </p:cNvSpPr>
          <p:nvPr/>
        </p:nvSpPr>
        <p:spPr bwMode="auto">
          <a:xfrm>
            <a:off x="49530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15397" name="Oval 91"/>
          <p:cNvSpPr>
            <a:spLocks noChangeArrowheads="1"/>
          </p:cNvSpPr>
          <p:nvPr/>
        </p:nvSpPr>
        <p:spPr bwMode="auto">
          <a:xfrm>
            <a:off x="67818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15398" name="Oval 92"/>
          <p:cNvSpPr>
            <a:spLocks noChangeArrowheads="1"/>
          </p:cNvSpPr>
          <p:nvPr/>
        </p:nvSpPr>
        <p:spPr bwMode="auto">
          <a:xfrm>
            <a:off x="73152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15399" name="Oval 93"/>
          <p:cNvSpPr>
            <a:spLocks noChangeArrowheads="1"/>
          </p:cNvSpPr>
          <p:nvPr/>
        </p:nvSpPr>
        <p:spPr bwMode="auto">
          <a:xfrm>
            <a:off x="78486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15400" name="Oval 94"/>
          <p:cNvSpPr>
            <a:spLocks noChangeArrowheads="1"/>
          </p:cNvSpPr>
          <p:nvPr/>
        </p:nvSpPr>
        <p:spPr bwMode="auto">
          <a:xfrm>
            <a:off x="83820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15401" name="Line 95"/>
          <p:cNvSpPr>
            <a:spLocks noChangeShapeType="1"/>
          </p:cNvSpPr>
          <p:nvPr/>
        </p:nvSpPr>
        <p:spPr bwMode="auto">
          <a:xfrm flipH="1">
            <a:off x="2514600" y="4495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2" name="Line 96"/>
          <p:cNvSpPr>
            <a:spLocks noChangeShapeType="1"/>
          </p:cNvSpPr>
          <p:nvPr/>
        </p:nvSpPr>
        <p:spPr bwMode="auto">
          <a:xfrm>
            <a:off x="2743200" y="4495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3" name="Line 97"/>
          <p:cNvSpPr>
            <a:spLocks noChangeShapeType="1"/>
          </p:cNvSpPr>
          <p:nvPr/>
        </p:nvSpPr>
        <p:spPr bwMode="auto">
          <a:xfrm flipH="1">
            <a:off x="2743200" y="5257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4" name="Line 98"/>
          <p:cNvSpPr>
            <a:spLocks noChangeShapeType="1"/>
          </p:cNvSpPr>
          <p:nvPr/>
        </p:nvSpPr>
        <p:spPr bwMode="auto">
          <a:xfrm>
            <a:off x="2971800" y="5257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5" name="Line 99"/>
          <p:cNvSpPr>
            <a:spLocks noChangeShapeType="1"/>
          </p:cNvSpPr>
          <p:nvPr/>
        </p:nvSpPr>
        <p:spPr bwMode="auto">
          <a:xfrm>
            <a:off x="5181600" y="44958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6" name="Line 100"/>
          <p:cNvSpPr>
            <a:spLocks noChangeShapeType="1"/>
          </p:cNvSpPr>
          <p:nvPr/>
        </p:nvSpPr>
        <p:spPr bwMode="auto">
          <a:xfrm flipH="1">
            <a:off x="4800600" y="44958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7" name="Line 101"/>
          <p:cNvSpPr>
            <a:spLocks noChangeShapeType="1"/>
          </p:cNvSpPr>
          <p:nvPr/>
        </p:nvSpPr>
        <p:spPr bwMode="auto">
          <a:xfrm>
            <a:off x="5181600" y="44958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8" name="Line 102"/>
          <p:cNvSpPr>
            <a:spLocks noChangeShapeType="1"/>
          </p:cNvSpPr>
          <p:nvPr/>
        </p:nvSpPr>
        <p:spPr bwMode="auto">
          <a:xfrm flipH="1">
            <a:off x="70866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09" name="Line 103"/>
          <p:cNvSpPr>
            <a:spLocks noChangeShapeType="1"/>
          </p:cNvSpPr>
          <p:nvPr/>
        </p:nvSpPr>
        <p:spPr bwMode="auto">
          <a:xfrm>
            <a:off x="73152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10" name="Line 104"/>
          <p:cNvSpPr>
            <a:spLocks noChangeShapeType="1"/>
          </p:cNvSpPr>
          <p:nvPr/>
        </p:nvSpPr>
        <p:spPr bwMode="auto">
          <a:xfrm flipH="1">
            <a:off x="81534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11" name="Line 105"/>
          <p:cNvSpPr>
            <a:spLocks noChangeShapeType="1"/>
          </p:cNvSpPr>
          <p:nvPr/>
        </p:nvSpPr>
        <p:spPr bwMode="auto">
          <a:xfrm>
            <a:off x="8382000" y="45720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12" name="Text Box 109"/>
          <p:cNvSpPr txBox="1">
            <a:spLocks noChangeArrowheads="1"/>
          </p:cNvSpPr>
          <p:nvPr/>
        </p:nvSpPr>
        <p:spPr bwMode="auto">
          <a:xfrm>
            <a:off x="8610600" y="3276601"/>
            <a:ext cx="1568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 min</a:t>
            </a:r>
          </a:p>
        </p:txBody>
      </p:sp>
      <p:sp>
        <p:nvSpPr>
          <p:cNvPr id="15413" name="Text Box 110"/>
          <p:cNvSpPr txBox="1">
            <a:spLocks noChangeArrowheads="1"/>
          </p:cNvSpPr>
          <p:nvPr/>
        </p:nvSpPr>
        <p:spPr bwMode="auto">
          <a:xfrm>
            <a:off x="8382000" y="2667001"/>
            <a:ext cx="1631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 max</a:t>
            </a:r>
          </a:p>
        </p:txBody>
      </p:sp>
      <p:sp>
        <p:nvSpPr>
          <p:cNvPr id="15414" name="Text Box 111"/>
          <p:cNvSpPr txBox="1">
            <a:spLocks noChangeArrowheads="1"/>
          </p:cNvSpPr>
          <p:nvPr/>
        </p:nvSpPr>
        <p:spPr bwMode="auto">
          <a:xfrm>
            <a:off x="8763000" y="4114801"/>
            <a:ext cx="1631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 max</a:t>
            </a:r>
          </a:p>
        </p:txBody>
      </p:sp>
      <p:sp>
        <p:nvSpPr>
          <p:cNvPr id="15415" name="Text Box 112"/>
          <p:cNvSpPr txBox="1">
            <a:spLocks noChangeArrowheads="1"/>
          </p:cNvSpPr>
          <p:nvPr/>
        </p:nvSpPr>
        <p:spPr bwMode="auto">
          <a:xfrm>
            <a:off x="8839200" y="4876801"/>
            <a:ext cx="1568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 min</a:t>
            </a:r>
          </a:p>
        </p:txBody>
      </p:sp>
    </p:spTree>
    <p:extLst>
      <p:ext uri="{BB962C8B-B14F-4D97-AF65-F5344CB8AC3E}">
        <p14:creationId xmlns:p14="http://schemas.microsoft.com/office/powerpoint/2010/main" val="19139112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4516F77-E590-3742-B436-D494559F3A49}" type="slidenum">
              <a:rPr lang="en-GB" altLang="en-US" sz="1400"/>
              <a:pPr/>
              <a:t>16</a:t>
            </a:fld>
            <a:endParaRPr lang="en-GB" altLang="en-US" sz="1400"/>
          </a:p>
        </p:txBody>
      </p:sp>
      <p:sp>
        <p:nvSpPr>
          <p:cNvPr id="16387" name="Rectangle 2"/>
          <p:cNvSpPr>
            <a:spLocks noGrp="1" noChangeArrowheads="1"/>
          </p:cNvSpPr>
          <p:nvPr>
            <p:ph type="body" idx="1"/>
          </p:nvPr>
        </p:nvSpPr>
        <p:spPr>
          <a:xfrm>
            <a:off x="2133600" y="1600200"/>
            <a:ext cx="7772400" cy="914400"/>
          </a:xfrm>
          <a:solidFill>
            <a:schemeClr val="accent6">
              <a:lumMod val="60000"/>
              <a:lumOff val="40000"/>
            </a:schemeClr>
          </a:solidFill>
        </p:spPr>
        <p:txBody>
          <a:bodyPr/>
          <a:lstStyle/>
          <a:p>
            <a:r>
              <a:rPr lang="en-GB" altLang="en-US" sz="2400">
                <a:latin typeface="Arial" charset="0"/>
              </a:rPr>
              <a:t>The complete minimax values on a tree with more than one move:</a:t>
            </a:r>
            <a:endParaRPr lang="en-GB" altLang="en-US">
              <a:latin typeface="Arial" charset="0"/>
            </a:endParaRPr>
          </a:p>
        </p:txBody>
      </p:sp>
      <p:sp>
        <p:nvSpPr>
          <p:cNvPr id="29081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Deeper Game Trees</a:t>
            </a:r>
          </a:p>
        </p:txBody>
      </p:sp>
      <p:sp>
        <p:nvSpPr>
          <p:cNvPr id="16389" name="Oval 5"/>
          <p:cNvSpPr>
            <a:spLocks noChangeArrowheads="1"/>
          </p:cNvSpPr>
          <p:nvPr/>
        </p:nvSpPr>
        <p:spPr bwMode="auto">
          <a:xfrm>
            <a:off x="5257800" y="2614613"/>
            <a:ext cx="457200" cy="457200"/>
          </a:xfrm>
          <a:prstGeom prst="ellipse">
            <a:avLst/>
          </a:prstGeom>
          <a:solidFill>
            <a:schemeClr val="accent6">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800">
                <a:latin typeface="Arial" charset="0"/>
              </a:rPr>
              <a:t>3</a:t>
            </a:r>
          </a:p>
        </p:txBody>
      </p:sp>
      <p:sp>
        <p:nvSpPr>
          <p:cNvPr id="16390" name="Oval 6"/>
          <p:cNvSpPr>
            <a:spLocks noChangeArrowheads="1"/>
          </p:cNvSpPr>
          <p:nvPr/>
        </p:nvSpPr>
        <p:spPr bwMode="auto">
          <a:xfrm>
            <a:off x="2895600" y="3300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800">
                <a:latin typeface="Arial" charset="0"/>
              </a:rPr>
              <a:t>-5</a:t>
            </a:r>
          </a:p>
        </p:txBody>
      </p:sp>
      <p:sp>
        <p:nvSpPr>
          <p:cNvPr id="16391" name="Oval 7"/>
          <p:cNvSpPr>
            <a:spLocks noChangeArrowheads="1"/>
          </p:cNvSpPr>
          <p:nvPr/>
        </p:nvSpPr>
        <p:spPr bwMode="auto">
          <a:xfrm>
            <a:off x="4343400" y="3300413"/>
            <a:ext cx="457200" cy="457200"/>
          </a:xfrm>
          <a:prstGeom prst="ellipse">
            <a:avLst/>
          </a:prstGeom>
          <a:solidFill>
            <a:schemeClr val="accent6">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800">
                <a:latin typeface="Arial" charset="0"/>
              </a:rPr>
              <a:t>3</a:t>
            </a:r>
          </a:p>
        </p:txBody>
      </p:sp>
      <p:sp>
        <p:nvSpPr>
          <p:cNvPr id="16392" name="Oval 8"/>
          <p:cNvSpPr>
            <a:spLocks noChangeArrowheads="1"/>
          </p:cNvSpPr>
          <p:nvPr/>
        </p:nvSpPr>
        <p:spPr bwMode="auto">
          <a:xfrm>
            <a:off x="6019800" y="3300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16393" name="Oval 9"/>
          <p:cNvSpPr>
            <a:spLocks noChangeArrowheads="1"/>
          </p:cNvSpPr>
          <p:nvPr/>
        </p:nvSpPr>
        <p:spPr bwMode="auto">
          <a:xfrm>
            <a:off x="7620000" y="3300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800">
                <a:latin typeface="Arial" charset="0"/>
              </a:rPr>
              <a:t>-7</a:t>
            </a:r>
          </a:p>
        </p:txBody>
      </p:sp>
      <p:sp>
        <p:nvSpPr>
          <p:cNvPr id="16394" name="Oval 10"/>
          <p:cNvSpPr>
            <a:spLocks noChangeArrowheads="1"/>
          </p:cNvSpPr>
          <p:nvPr/>
        </p:nvSpPr>
        <p:spPr bwMode="auto">
          <a:xfrm>
            <a:off x="2514600" y="4062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80000"/>
              </a:lnSpc>
            </a:pPr>
            <a:r>
              <a:rPr lang="en-GB" altLang="en-US" sz="1800">
                <a:latin typeface="Arial" charset="0"/>
              </a:rPr>
              <a:t>4</a:t>
            </a:r>
          </a:p>
        </p:txBody>
      </p:sp>
      <p:sp>
        <p:nvSpPr>
          <p:cNvPr id="16395" name="Oval 11"/>
          <p:cNvSpPr>
            <a:spLocks noChangeArrowheads="1"/>
          </p:cNvSpPr>
          <p:nvPr/>
        </p:nvSpPr>
        <p:spPr bwMode="auto">
          <a:xfrm>
            <a:off x="3124200" y="4062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16396" name="Oval 12"/>
          <p:cNvSpPr>
            <a:spLocks noChangeArrowheads="1"/>
          </p:cNvSpPr>
          <p:nvPr/>
        </p:nvSpPr>
        <p:spPr bwMode="auto">
          <a:xfrm>
            <a:off x="3733800" y="4062413"/>
            <a:ext cx="457200" cy="457200"/>
          </a:xfrm>
          <a:prstGeom prst="ellipse">
            <a:avLst/>
          </a:prstGeom>
          <a:solidFill>
            <a:schemeClr val="accent6">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16397" name="Oval 13"/>
          <p:cNvSpPr>
            <a:spLocks noChangeArrowheads="1"/>
          </p:cNvSpPr>
          <p:nvPr/>
        </p:nvSpPr>
        <p:spPr bwMode="auto">
          <a:xfrm>
            <a:off x="4343400" y="4062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16398" name="Oval 14"/>
          <p:cNvSpPr>
            <a:spLocks noChangeArrowheads="1"/>
          </p:cNvSpPr>
          <p:nvPr/>
        </p:nvSpPr>
        <p:spPr bwMode="auto">
          <a:xfrm>
            <a:off x="2743200" y="48006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800">
                <a:latin typeface="Arial" charset="0"/>
              </a:rPr>
              <a:t>-5</a:t>
            </a:r>
          </a:p>
        </p:txBody>
      </p:sp>
      <p:sp>
        <p:nvSpPr>
          <p:cNvPr id="16399" name="Oval 15"/>
          <p:cNvSpPr>
            <a:spLocks noChangeArrowheads="1"/>
          </p:cNvSpPr>
          <p:nvPr/>
        </p:nvSpPr>
        <p:spPr bwMode="auto">
          <a:xfrm>
            <a:off x="4953000" y="4062413"/>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800">
                <a:latin typeface="Arial" charset="0"/>
              </a:rPr>
              <a:t>9</a:t>
            </a:r>
          </a:p>
        </p:txBody>
      </p:sp>
      <p:sp>
        <p:nvSpPr>
          <p:cNvPr id="16400" name="Oval 16"/>
          <p:cNvSpPr>
            <a:spLocks noChangeArrowheads="1"/>
          </p:cNvSpPr>
          <p:nvPr/>
        </p:nvSpPr>
        <p:spPr bwMode="auto">
          <a:xfrm>
            <a:off x="70866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800">
                <a:latin typeface="Arial" charset="0"/>
              </a:rPr>
              <a:t>5</a:t>
            </a:r>
          </a:p>
        </p:txBody>
      </p:sp>
      <p:sp>
        <p:nvSpPr>
          <p:cNvPr id="16401" name="Oval 17"/>
          <p:cNvSpPr>
            <a:spLocks noChangeArrowheads="1"/>
          </p:cNvSpPr>
          <p:nvPr/>
        </p:nvSpPr>
        <p:spPr bwMode="auto">
          <a:xfrm>
            <a:off x="76200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16402" name="Oval 18"/>
          <p:cNvSpPr>
            <a:spLocks noChangeArrowheads="1"/>
          </p:cNvSpPr>
          <p:nvPr/>
        </p:nvSpPr>
        <p:spPr bwMode="auto">
          <a:xfrm>
            <a:off x="8153400" y="4114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a:p>
            <a:pPr algn="ctr">
              <a:lnSpc>
                <a:spcPct val="80000"/>
              </a:lnSpc>
            </a:pPr>
            <a:r>
              <a:rPr lang="en-GB" altLang="en-US" sz="1800">
                <a:latin typeface="Arial" charset="0"/>
              </a:rPr>
              <a:t>-7</a:t>
            </a:r>
          </a:p>
        </p:txBody>
      </p:sp>
      <p:sp>
        <p:nvSpPr>
          <p:cNvPr id="16403" name="Oval 19"/>
          <p:cNvSpPr>
            <a:spLocks noChangeArrowheads="1"/>
          </p:cNvSpPr>
          <p:nvPr/>
        </p:nvSpPr>
        <p:spPr bwMode="auto">
          <a:xfrm>
            <a:off x="2209800" y="48006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16404" name="Line 20"/>
          <p:cNvSpPr>
            <a:spLocks noChangeShapeType="1"/>
          </p:cNvSpPr>
          <p:nvPr/>
        </p:nvSpPr>
        <p:spPr bwMode="auto">
          <a:xfrm flipH="1">
            <a:off x="3352800" y="29956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05" name="Line 21"/>
          <p:cNvSpPr>
            <a:spLocks noChangeShapeType="1"/>
          </p:cNvSpPr>
          <p:nvPr/>
        </p:nvSpPr>
        <p:spPr bwMode="auto">
          <a:xfrm flipH="1">
            <a:off x="4724400" y="3071813"/>
            <a:ext cx="685800" cy="304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06" name="Line 22"/>
          <p:cNvSpPr>
            <a:spLocks noChangeShapeType="1"/>
          </p:cNvSpPr>
          <p:nvPr/>
        </p:nvSpPr>
        <p:spPr bwMode="auto">
          <a:xfrm>
            <a:off x="5562600" y="3071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07" name="Line 23"/>
          <p:cNvSpPr>
            <a:spLocks noChangeShapeType="1"/>
          </p:cNvSpPr>
          <p:nvPr/>
        </p:nvSpPr>
        <p:spPr bwMode="auto">
          <a:xfrm>
            <a:off x="5638800" y="29956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08" name="Line 24"/>
          <p:cNvSpPr>
            <a:spLocks noChangeShapeType="1"/>
          </p:cNvSpPr>
          <p:nvPr/>
        </p:nvSpPr>
        <p:spPr bwMode="auto">
          <a:xfrm flipH="1">
            <a:off x="2819400" y="37576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09" name="Line 25"/>
          <p:cNvSpPr>
            <a:spLocks noChangeShapeType="1"/>
          </p:cNvSpPr>
          <p:nvPr/>
        </p:nvSpPr>
        <p:spPr bwMode="auto">
          <a:xfrm>
            <a:off x="3124200" y="37576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0" name="Line 26"/>
          <p:cNvSpPr>
            <a:spLocks noChangeShapeType="1"/>
          </p:cNvSpPr>
          <p:nvPr/>
        </p:nvSpPr>
        <p:spPr bwMode="auto">
          <a:xfrm>
            <a:off x="4572000" y="37576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1" name="Line 27"/>
          <p:cNvSpPr>
            <a:spLocks noChangeShapeType="1"/>
          </p:cNvSpPr>
          <p:nvPr/>
        </p:nvSpPr>
        <p:spPr bwMode="auto">
          <a:xfrm flipH="1">
            <a:off x="4038600" y="3757613"/>
            <a:ext cx="533400" cy="304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2" name="Line 28"/>
          <p:cNvSpPr>
            <a:spLocks noChangeShapeType="1"/>
          </p:cNvSpPr>
          <p:nvPr/>
        </p:nvSpPr>
        <p:spPr bwMode="auto">
          <a:xfrm>
            <a:off x="4572000" y="37576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3" name="Line 29"/>
          <p:cNvSpPr>
            <a:spLocks noChangeShapeType="1"/>
          </p:cNvSpPr>
          <p:nvPr/>
        </p:nvSpPr>
        <p:spPr bwMode="auto">
          <a:xfrm>
            <a:off x="7848600" y="37576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4" name="Line 30"/>
          <p:cNvSpPr>
            <a:spLocks noChangeShapeType="1"/>
          </p:cNvSpPr>
          <p:nvPr/>
        </p:nvSpPr>
        <p:spPr bwMode="auto">
          <a:xfrm flipH="1">
            <a:off x="7391400" y="37576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5" name="Line 31"/>
          <p:cNvSpPr>
            <a:spLocks noChangeShapeType="1"/>
          </p:cNvSpPr>
          <p:nvPr/>
        </p:nvSpPr>
        <p:spPr bwMode="auto">
          <a:xfrm>
            <a:off x="7848600" y="37576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16" name="Text Box 32"/>
          <p:cNvSpPr txBox="1">
            <a:spLocks noChangeArrowheads="1"/>
          </p:cNvSpPr>
          <p:nvPr/>
        </p:nvSpPr>
        <p:spPr bwMode="auto">
          <a:xfrm>
            <a:off x="8382000" y="2667001"/>
            <a:ext cx="1631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 max</a:t>
            </a:r>
          </a:p>
        </p:txBody>
      </p:sp>
      <p:sp>
        <p:nvSpPr>
          <p:cNvPr id="16417" name="Text Box 33"/>
          <p:cNvSpPr txBox="1">
            <a:spLocks noChangeArrowheads="1"/>
          </p:cNvSpPr>
          <p:nvPr/>
        </p:nvSpPr>
        <p:spPr bwMode="auto">
          <a:xfrm>
            <a:off x="8610600" y="3276601"/>
            <a:ext cx="1568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 min</a:t>
            </a:r>
          </a:p>
        </p:txBody>
      </p:sp>
      <p:sp>
        <p:nvSpPr>
          <p:cNvPr id="16418" name="Oval 35"/>
          <p:cNvSpPr>
            <a:spLocks noChangeArrowheads="1"/>
          </p:cNvSpPr>
          <p:nvPr/>
        </p:nvSpPr>
        <p:spPr bwMode="auto">
          <a:xfrm>
            <a:off x="2971800" y="55626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16419" name="Oval 36"/>
          <p:cNvSpPr>
            <a:spLocks noChangeArrowheads="1"/>
          </p:cNvSpPr>
          <p:nvPr/>
        </p:nvSpPr>
        <p:spPr bwMode="auto">
          <a:xfrm>
            <a:off x="2438400" y="55626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16420" name="Oval 37"/>
          <p:cNvSpPr>
            <a:spLocks noChangeArrowheads="1"/>
          </p:cNvSpPr>
          <p:nvPr/>
        </p:nvSpPr>
        <p:spPr bwMode="auto">
          <a:xfrm>
            <a:off x="44196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16421" name="Oval 38"/>
          <p:cNvSpPr>
            <a:spLocks noChangeArrowheads="1"/>
          </p:cNvSpPr>
          <p:nvPr/>
        </p:nvSpPr>
        <p:spPr bwMode="auto">
          <a:xfrm>
            <a:off x="54864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16422" name="Oval 39"/>
          <p:cNvSpPr>
            <a:spLocks noChangeArrowheads="1"/>
          </p:cNvSpPr>
          <p:nvPr/>
        </p:nvSpPr>
        <p:spPr bwMode="auto">
          <a:xfrm>
            <a:off x="49530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16423" name="Oval 40"/>
          <p:cNvSpPr>
            <a:spLocks noChangeArrowheads="1"/>
          </p:cNvSpPr>
          <p:nvPr/>
        </p:nvSpPr>
        <p:spPr bwMode="auto">
          <a:xfrm>
            <a:off x="67818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16424" name="Oval 41"/>
          <p:cNvSpPr>
            <a:spLocks noChangeArrowheads="1"/>
          </p:cNvSpPr>
          <p:nvPr/>
        </p:nvSpPr>
        <p:spPr bwMode="auto">
          <a:xfrm>
            <a:off x="73152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16425" name="Oval 42"/>
          <p:cNvSpPr>
            <a:spLocks noChangeArrowheads="1"/>
          </p:cNvSpPr>
          <p:nvPr/>
        </p:nvSpPr>
        <p:spPr bwMode="auto">
          <a:xfrm>
            <a:off x="78486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16426" name="Oval 43"/>
          <p:cNvSpPr>
            <a:spLocks noChangeArrowheads="1"/>
          </p:cNvSpPr>
          <p:nvPr/>
        </p:nvSpPr>
        <p:spPr bwMode="auto">
          <a:xfrm>
            <a:off x="8382000" y="4876800"/>
            <a:ext cx="457200" cy="457200"/>
          </a:xfrm>
          <a:prstGeom prst="ellipse">
            <a:avLst/>
          </a:prstGeom>
          <a:solidFill>
            <a:schemeClr val="accent4">
              <a:lumMod val="60000"/>
              <a:lumOff val="40000"/>
            </a:schemeClr>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16427" name="Line 44"/>
          <p:cNvSpPr>
            <a:spLocks noChangeShapeType="1"/>
          </p:cNvSpPr>
          <p:nvPr/>
        </p:nvSpPr>
        <p:spPr bwMode="auto">
          <a:xfrm flipH="1">
            <a:off x="2514600" y="4495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28" name="Line 45"/>
          <p:cNvSpPr>
            <a:spLocks noChangeShapeType="1"/>
          </p:cNvSpPr>
          <p:nvPr/>
        </p:nvSpPr>
        <p:spPr bwMode="auto">
          <a:xfrm>
            <a:off x="2743200" y="4495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29" name="Line 46"/>
          <p:cNvSpPr>
            <a:spLocks noChangeShapeType="1"/>
          </p:cNvSpPr>
          <p:nvPr/>
        </p:nvSpPr>
        <p:spPr bwMode="auto">
          <a:xfrm flipH="1">
            <a:off x="2743200" y="5257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0" name="Line 47"/>
          <p:cNvSpPr>
            <a:spLocks noChangeShapeType="1"/>
          </p:cNvSpPr>
          <p:nvPr/>
        </p:nvSpPr>
        <p:spPr bwMode="auto">
          <a:xfrm>
            <a:off x="2971800" y="52578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1" name="Line 48"/>
          <p:cNvSpPr>
            <a:spLocks noChangeShapeType="1"/>
          </p:cNvSpPr>
          <p:nvPr/>
        </p:nvSpPr>
        <p:spPr bwMode="auto">
          <a:xfrm>
            <a:off x="5181600" y="44958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2" name="Line 49"/>
          <p:cNvSpPr>
            <a:spLocks noChangeShapeType="1"/>
          </p:cNvSpPr>
          <p:nvPr/>
        </p:nvSpPr>
        <p:spPr bwMode="auto">
          <a:xfrm flipH="1">
            <a:off x="4800600" y="44958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3" name="Line 50"/>
          <p:cNvSpPr>
            <a:spLocks noChangeShapeType="1"/>
          </p:cNvSpPr>
          <p:nvPr/>
        </p:nvSpPr>
        <p:spPr bwMode="auto">
          <a:xfrm>
            <a:off x="5181600" y="44958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4" name="Line 51"/>
          <p:cNvSpPr>
            <a:spLocks noChangeShapeType="1"/>
          </p:cNvSpPr>
          <p:nvPr/>
        </p:nvSpPr>
        <p:spPr bwMode="auto">
          <a:xfrm flipH="1">
            <a:off x="70866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5" name="Line 52"/>
          <p:cNvSpPr>
            <a:spLocks noChangeShapeType="1"/>
          </p:cNvSpPr>
          <p:nvPr/>
        </p:nvSpPr>
        <p:spPr bwMode="auto">
          <a:xfrm>
            <a:off x="73152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6" name="Line 53"/>
          <p:cNvSpPr>
            <a:spLocks noChangeShapeType="1"/>
          </p:cNvSpPr>
          <p:nvPr/>
        </p:nvSpPr>
        <p:spPr bwMode="auto">
          <a:xfrm flipH="1">
            <a:off x="8153400" y="4572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7" name="Line 54"/>
          <p:cNvSpPr>
            <a:spLocks noChangeShapeType="1"/>
          </p:cNvSpPr>
          <p:nvPr/>
        </p:nvSpPr>
        <p:spPr bwMode="auto">
          <a:xfrm>
            <a:off x="8382000" y="45720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438" name="Text Box 55"/>
          <p:cNvSpPr txBox="1">
            <a:spLocks noChangeArrowheads="1"/>
          </p:cNvSpPr>
          <p:nvPr/>
        </p:nvSpPr>
        <p:spPr bwMode="auto">
          <a:xfrm>
            <a:off x="8763000" y="4114801"/>
            <a:ext cx="1631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computer max</a:t>
            </a:r>
          </a:p>
        </p:txBody>
      </p:sp>
      <p:sp>
        <p:nvSpPr>
          <p:cNvPr id="16439" name="Text Box 56"/>
          <p:cNvSpPr txBox="1">
            <a:spLocks noChangeArrowheads="1"/>
          </p:cNvSpPr>
          <p:nvPr/>
        </p:nvSpPr>
        <p:spPr bwMode="auto">
          <a:xfrm>
            <a:off x="8839200" y="4876801"/>
            <a:ext cx="1676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opponent min</a:t>
            </a:r>
          </a:p>
        </p:txBody>
      </p:sp>
    </p:spTree>
    <p:extLst>
      <p:ext uri="{BB962C8B-B14F-4D97-AF65-F5344CB8AC3E}">
        <p14:creationId xmlns:p14="http://schemas.microsoft.com/office/powerpoint/2010/main" val="20970534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idx="1"/>
          </p:nvPr>
        </p:nvSpPr>
        <p:spPr/>
        <p:txBody>
          <a:bodyPr/>
          <a:lstStyle/>
          <a:p>
            <a:pPr>
              <a:buFontTx/>
              <a:buNone/>
            </a:pPr>
            <a:r>
              <a:rPr lang="en-GB" altLang="en-US">
                <a:latin typeface="Arial" charset="0"/>
              </a:rPr>
              <a:t>For each move by the computer:</a:t>
            </a:r>
          </a:p>
          <a:p>
            <a:pPr>
              <a:buFontTx/>
              <a:buNone/>
            </a:pPr>
            <a:r>
              <a:rPr lang="en-GB" altLang="en-US" sz="2400">
                <a:latin typeface="Arial" charset="0"/>
              </a:rPr>
              <a:t>1. Perform depth-first search to a terminal state</a:t>
            </a:r>
          </a:p>
          <a:p>
            <a:pPr>
              <a:buFontTx/>
              <a:buNone/>
            </a:pPr>
            <a:r>
              <a:rPr lang="en-GB" altLang="en-US" sz="2400">
                <a:latin typeface="Arial" charset="0"/>
              </a:rPr>
              <a:t>2. Evaluate each terminal state</a:t>
            </a:r>
          </a:p>
          <a:p>
            <a:pPr>
              <a:buFontTx/>
              <a:buNone/>
            </a:pPr>
            <a:r>
              <a:rPr lang="en-GB" altLang="en-US" sz="2400">
                <a:latin typeface="Arial" charset="0"/>
              </a:rPr>
              <a:t>3. Propagate upwards the minimax values</a:t>
            </a:r>
          </a:p>
          <a:p>
            <a:pPr lvl="1"/>
            <a:r>
              <a:rPr lang="en-GB" altLang="en-US">
                <a:latin typeface="Arial" charset="0"/>
              </a:rPr>
              <a:t>if opponent's move, propagate up minimum value of children</a:t>
            </a:r>
          </a:p>
          <a:p>
            <a:pPr lvl="1"/>
            <a:r>
              <a:rPr lang="en-GB" altLang="en-US">
                <a:latin typeface="Arial" charset="0"/>
              </a:rPr>
              <a:t>if computer's move, propagate up maximum value of children</a:t>
            </a:r>
          </a:p>
          <a:p>
            <a:pPr>
              <a:buFontTx/>
              <a:buNone/>
            </a:pPr>
            <a:r>
              <a:rPr lang="en-GB" altLang="en-US" sz="2400">
                <a:latin typeface="Arial" charset="0"/>
              </a:rPr>
              <a:t>4. choose move with the maximum of minimax values of children</a:t>
            </a:r>
            <a:endParaRPr lang="en-GB" altLang="en-US"/>
          </a:p>
        </p:txBody>
      </p:sp>
      <p:sp>
        <p:nvSpPr>
          <p:cNvPr id="1741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3C5EE94-8986-DE4F-A9E6-ED0DC36E7602}" type="slidenum">
              <a:rPr lang="en-GB" altLang="en-US" sz="1400"/>
              <a:pPr/>
              <a:t>17</a:t>
            </a:fld>
            <a:endParaRPr lang="en-GB" altLang="en-US" sz="1400"/>
          </a:p>
        </p:txBody>
      </p:sp>
      <p:sp>
        <p:nvSpPr>
          <p:cNvPr id="20889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General Minimax Algorithm</a:t>
            </a:r>
          </a:p>
        </p:txBody>
      </p:sp>
    </p:spTree>
    <p:extLst>
      <p:ext uri="{BB962C8B-B14F-4D97-AF65-F5344CB8AC3E}">
        <p14:creationId xmlns:p14="http://schemas.microsoft.com/office/powerpoint/2010/main" val="6764254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idx="1"/>
          </p:nvPr>
        </p:nvSpPr>
        <p:spPr/>
        <p:txBody>
          <a:bodyPr>
            <a:normAutofit lnSpcReduction="10000"/>
          </a:bodyPr>
          <a:lstStyle/>
          <a:p>
            <a:pPr lvl="4">
              <a:lnSpc>
                <a:spcPct val="0"/>
              </a:lnSpc>
            </a:pPr>
            <a:endParaRPr lang="en-GB" altLang="en-US" sz="1600">
              <a:latin typeface="Arial" charset="0"/>
            </a:endParaRPr>
          </a:p>
          <a:p>
            <a:pPr>
              <a:lnSpc>
                <a:spcPct val="90000"/>
              </a:lnSpc>
            </a:pPr>
            <a:r>
              <a:rPr lang="en-US" altLang="en-US" sz="2400" u="sng">
                <a:latin typeface="Arial" charset="0"/>
              </a:rPr>
              <a:t>Complete</a:t>
            </a:r>
            <a:r>
              <a:rPr lang="en-US" altLang="en-US" sz="2400">
                <a:latin typeface="Arial" charset="0"/>
              </a:rPr>
              <a:t>?  Yes (if tree is finite)</a:t>
            </a:r>
          </a:p>
          <a:p>
            <a:pPr>
              <a:lnSpc>
                <a:spcPct val="90000"/>
              </a:lnSpc>
            </a:pPr>
            <a:r>
              <a:rPr lang="en-US" altLang="en-US" sz="2400" u="sng">
                <a:latin typeface="Arial" charset="0"/>
              </a:rPr>
              <a:t>Optimal</a:t>
            </a:r>
            <a:r>
              <a:rPr lang="en-US" altLang="en-US" sz="2400">
                <a:latin typeface="Arial" charset="0"/>
              </a:rPr>
              <a:t>?  Yes (against an optimal opponent)</a:t>
            </a:r>
            <a:endParaRPr lang="en-GB" altLang="en-US" sz="2400">
              <a:latin typeface="Arial" charset="0"/>
            </a:endParaRPr>
          </a:p>
          <a:p>
            <a:pPr>
              <a:lnSpc>
                <a:spcPct val="90000"/>
              </a:lnSpc>
            </a:pPr>
            <a:r>
              <a:rPr lang="en-GB" altLang="en-US" sz="2400" u="sng">
                <a:latin typeface="Arial" charset="0"/>
              </a:rPr>
              <a:t>Space Complexity</a:t>
            </a:r>
            <a:r>
              <a:rPr lang="en-GB" altLang="en-US" sz="2400">
                <a:latin typeface="Arial" charset="0"/>
              </a:rPr>
              <a:t>?</a:t>
            </a:r>
          </a:p>
          <a:p>
            <a:pPr lvl="1">
              <a:lnSpc>
                <a:spcPct val="90000"/>
              </a:lnSpc>
            </a:pPr>
            <a:r>
              <a:rPr lang="en-GB" altLang="en-US">
                <a:latin typeface="Arial" charset="0"/>
              </a:rPr>
              <a:t>Only O(</a:t>
            </a:r>
            <a:r>
              <a:rPr lang="en-GB" altLang="en-US" i="1">
                <a:latin typeface="Arial" charset="0"/>
              </a:rPr>
              <a:t>bm</a:t>
            </a:r>
            <a:r>
              <a:rPr lang="en-GB" altLang="en-US">
                <a:latin typeface="Arial" charset="0"/>
              </a:rPr>
              <a:t>) nodes need to be kept in memory at any time (depth first exploration)</a:t>
            </a:r>
          </a:p>
          <a:p>
            <a:pPr>
              <a:lnSpc>
                <a:spcPct val="90000"/>
              </a:lnSpc>
            </a:pPr>
            <a:r>
              <a:rPr lang="en-GB" altLang="en-US" sz="2400" u="sng">
                <a:latin typeface="Arial" charset="0"/>
              </a:rPr>
              <a:t>Time complexity</a:t>
            </a:r>
            <a:r>
              <a:rPr lang="en-GB" altLang="en-US" sz="2400">
                <a:latin typeface="Arial" charset="0"/>
              </a:rPr>
              <a:t>?</a:t>
            </a:r>
          </a:p>
          <a:p>
            <a:pPr lvl="1">
              <a:lnSpc>
                <a:spcPct val="90000"/>
              </a:lnSpc>
            </a:pPr>
            <a:r>
              <a:rPr lang="en-GB" altLang="en-US">
                <a:latin typeface="Arial" charset="0"/>
              </a:rPr>
              <a:t>Given a search tree with branching factor </a:t>
            </a:r>
            <a:r>
              <a:rPr lang="en-GB" altLang="en-US" i="1">
                <a:latin typeface="Arial" charset="0"/>
              </a:rPr>
              <a:t>b</a:t>
            </a:r>
            <a:r>
              <a:rPr lang="en-GB" altLang="en-US">
                <a:latin typeface="Arial" charset="0"/>
              </a:rPr>
              <a:t> and maximum depth </a:t>
            </a:r>
            <a:r>
              <a:rPr lang="en-GB" altLang="en-US" i="1">
                <a:latin typeface="Arial" charset="0"/>
              </a:rPr>
              <a:t>m</a:t>
            </a:r>
            <a:r>
              <a:rPr lang="en-GB" altLang="en-US">
                <a:latin typeface="Arial" charset="0"/>
              </a:rPr>
              <a:t>: O(</a:t>
            </a:r>
            <a:r>
              <a:rPr lang="en-GB" altLang="en-US" i="1">
                <a:latin typeface="Arial" charset="0"/>
              </a:rPr>
              <a:t>b</a:t>
            </a:r>
            <a:r>
              <a:rPr lang="en-GB" altLang="en-US" i="1" baseline="30000">
                <a:latin typeface="Arial" charset="0"/>
              </a:rPr>
              <a:t>m</a:t>
            </a:r>
            <a:r>
              <a:rPr lang="en-GB" altLang="en-US">
                <a:latin typeface="Arial" charset="0"/>
              </a:rPr>
              <a:t>)</a:t>
            </a:r>
          </a:p>
          <a:p>
            <a:pPr lvl="4">
              <a:lnSpc>
                <a:spcPct val="90000"/>
              </a:lnSpc>
            </a:pPr>
            <a:endParaRPr lang="en-GB" altLang="en-US">
              <a:latin typeface="Arial" charset="0"/>
            </a:endParaRPr>
          </a:p>
          <a:p>
            <a:pPr>
              <a:lnSpc>
                <a:spcPct val="90000"/>
              </a:lnSpc>
            </a:pPr>
            <a:r>
              <a:rPr lang="en-GB" altLang="en-US" sz="2400">
                <a:latin typeface="Arial" charset="0"/>
              </a:rPr>
              <a:t>Time complexity is a major problem since computer typically only has a finite amount of time to make a move.</a:t>
            </a:r>
          </a:p>
        </p:txBody>
      </p:sp>
      <p:sp>
        <p:nvSpPr>
          <p:cNvPr id="1843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B59F172-FACC-614F-A38E-22866E96724F}" type="slidenum">
              <a:rPr lang="en-GB" altLang="en-US" sz="1400"/>
              <a:pPr/>
              <a:t>18</a:t>
            </a:fld>
            <a:endParaRPr lang="en-GB" altLang="en-US" sz="1400"/>
          </a:p>
        </p:txBody>
      </p:sp>
      <p:sp>
        <p:nvSpPr>
          <p:cNvPr id="24473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Properties of Minimax Algorithm</a:t>
            </a:r>
          </a:p>
        </p:txBody>
      </p:sp>
    </p:spTree>
    <p:extLst>
      <p:ext uri="{BB962C8B-B14F-4D97-AF65-F5344CB8AC3E}">
        <p14:creationId xmlns:p14="http://schemas.microsoft.com/office/powerpoint/2010/main" val="20520987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9" name="Rectangle 2"/>
          <p:cNvSpPr>
            <a:spLocks noGrp="1" noChangeArrowheads="1"/>
          </p:cNvSpPr>
          <p:nvPr>
            <p:ph idx="1"/>
          </p:nvPr>
        </p:nvSpPr>
        <p:spPr/>
        <p:txBody>
          <a:bodyPr>
            <a:normAutofit/>
          </a:bodyPr>
          <a:lstStyle/>
          <a:p>
            <a:pPr>
              <a:lnSpc>
                <a:spcPct val="90000"/>
              </a:lnSpc>
            </a:pPr>
            <a:r>
              <a:rPr lang="en-GB" altLang="en-US">
                <a:latin typeface="Arial" charset="0"/>
              </a:rPr>
              <a:t>Full Minimax algorithm is impractical in practice</a:t>
            </a:r>
          </a:p>
          <a:p>
            <a:pPr lvl="1">
              <a:lnSpc>
                <a:spcPct val="90000"/>
              </a:lnSpc>
            </a:pPr>
            <a:r>
              <a:rPr lang="en-US" altLang="en-US">
                <a:latin typeface="Arial" charset="0"/>
              </a:rPr>
              <a:t>For chess, b </a:t>
            </a:r>
            <a:r>
              <a:rPr lang="en-US" altLang="en-US">
                <a:latin typeface="Arial" charset="0"/>
                <a:ea typeface="Arial" charset="0"/>
                <a:cs typeface="Arial" charset="0"/>
              </a:rPr>
              <a:t>≈</a:t>
            </a:r>
            <a:r>
              <a:rPr lang="en-US" altLang="en-US">
                <a:latin typeface="Arial" charset="0"/>
              </a:rPr>
              <a:t> 35, m </a:t>
            </a:r>
            <a:r>
              <a:rPr lang="en-US" altLang="en-US">
                <a:latin typeface="Arial" charset="0"/>
                <a:ea typeface="Arial" charset="0"/>
                <a:cs typeface="Arial" charset="0"/>
              </a:rPr>
              <a:t>≈</a:t>
            </a:r>
            <a:r>
              <a:rPr lang="en-US" altLang="en-US">
                <a:latin typeface="Arial" charset="0"/>
              </a:rPr>
              <a:t>100 for ‘reasonable’ games</a:t>
            </a:r>
            <a:endParaRPr lang="en-GB" altLang="en-US">
              <a:latin typeface="Arial" charset="0"/>
            </a:endParaRPr>
          </a:p>
          <a:p>
            <a:pPr>
              <a:lnSpc>
                <a:spcPct val="90000"/>
              </a:lnSpc>
            </a:pPr>
            <a:r>
              <a:rPr lang="en-GB" altLang="en-US">
                <a:latin typeface="Arial" charset="0"/>
              </a:rPr>
              <a:t>Instead, do depth-limited search to certain depth </a:t>
            </a:r>
          </a:p>
          <a:p>
            <a:pPr lvl="1">
              <a:lnSpc>
                <a:spcPct val="90000"/>
              </a:lnSpc>
            </a:pPr>
            <a:r>
              <a:rPr lang="id-ID" altLang="en-US">
                <a:latin typeface="Arial" charset="0"/>
              </a:rPr>
              <a:t>Then w</a:t>
            </a:r>
            <a:r>
              <a:rPr lang="en-GB" altLang="en-US">
                <a:latin typeface="Arial" charset="0"/>
              </a:rPr>
              <a:t>e need to know the value of non-terminal states, rather than terminal states.</a:t>
            </a:r>
          </a:p>
          <a:p>
            <a:pPr lvl="1">
              <a:lnSpc>
                <a:spcPct val="90000"/>
              </a:lnSpc>
            </a:pPr>
            <a:endParaRPr lang="en-GB" altLang="en-US" sz="2000" i="1">
              <a:latin typeface="Arial" charset="0"/>
            </a:endParaRPr>
          </a:p>
        </p:txBody>
      </p:sp>
      <p:sp>
        <p:nvSpPr>
          <p:cNvPr id="1945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B0E0AA10-FD1C-D847-B0CA-BA1E81881ED4}" type="slidenum">
              <a:rPr lang="en-GB" altLang="en-US" sz="1400"/>
              <a:pPr/>
              <a:t>19</a:t>
            </a:fld>
            <a:endParaRPr lang="en-GB" altLang="en-US" sz="1400"/>
          </a:p>
        </p:txBody>
      </p:sp>
      <p:sp>
        <p:nvSpPr>
          <p:cNvPr id="21094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Feasibility of Minimax Algorithm</a:t>
            </a:r>
          </a:p>
        </p:txBody>
      </p:sp>
      <p:pic>
        <p:nvPicPr>
          <p:cNvPr id="19461" name="Picture 7" descr="Chess_mate_in_tw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3800" y="4216400"/>
            <a:ext cx="24384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Text Box 8"/>
          <p:cNvSpPr txBox="1">
            <a:spLocks noChangeArrowheads="1"/>
          </p:cNvSpPr>
          <p:nvPr/>
        </p:nvSpPr>
        <p:spPr bwMode="auto">
          <a:xfrm>
            <a:off x="1149178" y="4216400"/>
            <a:ext cx="6166022" cy="2117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0988" indent="-280988">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nSpc>
                <a:spcPct val="90000"/>
              </a:lnSpc>
              <a:spcBef>
                <a:spcPct val="20000"/>
              </a:spcBef>
              <a:buFontTx/>
              <a:buChar char="•"/>
            </a:pPr>
            <a:r>
              <a:rPr lang="en-GB" altLang="en-US" sz="2800" i="1" dirty="0">
                <a:latin typeface="Arial" charset="0"/>
                <a:ea typeface="Arial" charset="0"/>
                <a:cs typeface="Arial" charset="0"/>
              </a:rPr>
              <a:t>Static board evaluator (SBE) </a:t>
            </a:r>
            <a:r>
              <a:rPr lang="en-GB" altLang="en-US" sz="2800" dirty="0">
                <a:latin typeface="Arial" charset="0"/>
                <a:ea typeface="Arial" charset="0"/>
                <a:cs typeface="Arial" charset="0"/>
              </a:rPr>
              <a:t>functions</a:t>
            </a:r>
            <a:r>
              <a:rPr lang="id-ID" altLang="en-US" sz="2800" dirty="0">
                <a:latin typeface="Arial" charset="0"/>
                <a:ea typeface="Arial" charset="0"/>
                <a:cs typeface="Arial" charset="0"/>
              </a:rPr>
              <a:t> </a:t>
            </a:r>
            <a:r>
              <a:rPr lang="en-GB" altLang="en-US" sz="2800" dirty="0">
                <a:latin typeface="Arial" charset="0"/>
                <a:ea typeface="Arial" charset="0"/>
                <a:cs typeface="Arial" charset="0"/>
              </a:rPr>
              <a:t>use heuristics to estimate the value of</a:t>
            </a:r>
            <a:r>
              <a:rPr lang="id-ID" altLang="en-US" sz="2800" dirty="0">
                <a:latin typeface="Arial" charset="0"/>
                <a:ea typeface="Arial" charset="0"/>
                <a:cs typeface="Arial" charset="0"/>
              </a:rPr>
              <a:t> </a:t>
            </a:r>
            <a:r>
              <a:rPr lang="en-GB" altLang="en-US" sz="2800" dirty="0">
                <a:latin typeface="Arial" charset="0"/>
                <a:ea typeface="Arial" charset="0"/>
                <a:cs typeface="Arial" charset="0"/>
              </a:rPr>
              <a:t>non-terminal states.</a:t>
            </a:r>
            <a:endParaRPr lang="id-ID" altLang="en-US" sz="2800" dirty="0">
              <a:latin typeface="Arial" charset="0"/>
              <a:ea typeface="Arial" charset="0"/>
              <a:cs typeface="Arial" charset="0"/>
            </a:endParaRPr>
          </a:p>
          <a:p>
            <a:pPr>
              <a:lnSpc>
                <a:spcPct val="90000"/>
              </a:lnSpc>
              <a:spcBef>
                <a:spcPct val="20000"/>
              </a:spcBef>
              <a:buFontTx/>
              <a:buChar char="•"/>
            </a:pPr>
            <a:r>
              <a:rPr lang="id-ID" altLang="en-US" sz="2800" dirty="0" err="1">
                <a:latin typeface="Arial" charset="0"/>
                <a:ea typeface="Arial" charset="0"/>
                <a:cs typeface="Arial" charset="0"/>
              </a:rPr>
              <a:t>How</a:t>
            </a:r>
            <a:r>
              <a:rPr lang="id-ID" altLang="en-US" sz="2800" dirty="0">
                <a:latin typeface="Arial" charset="0"/>
                <a:ea typeface="Arial" charset="0"/>
                <a:cs typeface="Arial" charset="0"/>
              </a:rPr>
              <a:t> </a:t>
            </a:r>
            <a:r>
              <a:rPr lang="id-ID" altLang="en-US" sz="2800" dirty="0" err="1">
                <a:latin typeface="Arial" charset="0"/>
                <a:ea typeface="Arial" charset="0"/>
                <a:cs typeface="Arial" charset="0"/>
              </a:rPr>
              <a:t>would</a:t>
            </a:r>
            <a:r>
              <a:rPr lang="id-ID" altLang="en-US" sz="2800" dirty="0">
                <a:latin typeface="Arial" charset="0"/>
                <a:ea typeface="Arial" charset="0"/>
                <a:cs typeface="Arial" charset="0"/>
              </a:rPr>
              <a:t> </a:t>
            </a:r>
            <a:r>
              <a:rPr lang="id-ID" altLang="en-US" sz="2800" dirty="0" err="1">
                <a:latin typeface="Arial" charset="0"/>
                <a:ea typeface="Arial" charset="0"/>
                <a:cs typeface="Arial" charset="0"/>
              </a:rPr>
              <a:t>you</a:t>
            </a:r>
            <a:r>
              <a:rPr lang="id-ID" altLang="en-US" sz="2800" dirty="0">
                <a:latin typeface="Arial" charset="0"/>
                <a:ea typeface="Arial" charset="0"/>
                <a:cs typeface="Arial" charset="0"/>
              </a:rPr>
              <a:t> </a:t>
            </a:r>
            <a:r>
              <a:rPr lang="id-ID" altLang="en-US" sz="2800" dirty="0" err="1">
                <a:latin typeface="Arial" charset="0"/>
                <a:ea typeface="Arial" charset="0"/>
                <a:cs typeface="Arial" charset="0"/>
              </a:rPr>
              <a:t>design</a:t>
            </a:r>
            <a:r>
              <a:rPr lang="id-ID" altLang="en-US" sz="2800" dirty="0">
                <a:latin typeface="Arial" charset="0"/>
                <a:ea typeface="Arial" charset="0"/>
                <a:cs typeface="Arial" charset="0"/>
              </a:rPr>
              <a:t> </a:t>
            </a:r>
            <a:r>
              <a:rPr lang="id-ID" altLang="en-US" sz="2800" dirty="0" err="1">
                <a:latin typeface="Arial" charset="0"/>
                <a:ea typeface="Arial" charset="0"/>
                <a:cs typeface="Arial" charset="0"/>
              </a:rPr>
              <a:t>the</a:t>
            </a:r>
            <a:r>
              <a:rPr lang="id-ID" altLang="en-US" sz="2800" dirty="0">
                <a:latin typeface="Arial" charset="0"/>
                <a:ea typeface="Arial" charset="0"/>
                <a:cs typeface="Arial" charset="0"/>
              </a:rPr>
              <a:t> SBE </a:t>
            </a:r>
            <a:r>
              <a:rPr lang="id-ID" altLang="en-US" sz="2800" dirty="0" err="1">
                <a:latin typeface="Arial" charset="0"/>
                <a:ea typeface="Arial" charset="0"/>
                <a:cs typeface="Arial" charset="0"/>
              </a:rPr>
              <a:t>for</a:t>
            </a:r>
            <a:r>
              <a:rPr lang="id-ID" altLang="en-US" sz="2800" dirty="0">
                <a:latin typeface="Arial" charset="0"/>
                <a:ea typeface="Arial" charset="0"/>
                <a:cs typeface="Arial" charset="0"/>
              </a:rPr>
              <a:t> </a:t>
            </a:r>
            <a:r>
              <a:rPr lang="id-ID" altLang="en-US" sz="2800" dirty="0" err="1">
                <a:latin typeface="Arial" charset="0"/>
                <a:ea typeface="Arial" charset="0"/>
                <a:cs typeface="Arial" charset="0"/>
              </a:rPr>
              <a:t>chess</a:t>
            </a:r>
            <a:r>
              <a:rPr lang="id-ID" altLang="en-US" sz="2800" dirty="0">
                <a:latin typeface="Arial" charset="0"/>
                <a:ea typeface="Arial" charset="0"/>
                <a:cs typeface="Arial" charset="0"/>
              </a:rPr>
              <a:t>?</a:t>
            </a:r>
            <a:endParaRPr lang="en-US" altLang="en-US" sz="2800" dirty="0">
              <a:latin typeface="Arial" charset="0"/>
              <a:ea typeface="Arial" charset="0"/>
              <a:cs typeface="Arial" charset="0"/>
            </a:endParaRPr>
          </a:p>
        </p:txBody>
      </p:sp>
    </p:spTree>
    <p:extLst>
      <p:ext uri="{BB962C8B-B14F-4D97-AF65-F5344CB8AC3E}">
        <p14:creationId xmlns:p14="http://schemas.microsoft.com/office/powerpoint/2010/main" val="10369759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id-ID" dirty="0" smtClean="0"/>
              <a:t>Session Learning Outcomes</a:t>
            </a:r>
            <a:endParaRPr lang="id-ID" dirty="0"/>
          </a:p>
        </p:txBody>
      </p:sp>
      <p:sp>
        <p:nvSpPr>
          <p:cNvPr id="3" name="Content Placeholder 2"/>
          <p:cNvSpPr>
            <a:spLocks noGrp="1"/>
          </p:cNvSpPr>
          <p:nvPr>
            <p:ph idx="1"/>
          </p:nvPr>
        </p:nvSpPr>
        <p:spPr/>
        <p:txBody>
          <a:bodyPr/>
          <a:lstStyle/>
          <a:p>
            <a:pPr marL="0" indent="0">
              <a:buNone/>
            </a:pPr>
            <a:r>
              <a:rPr lang="id-ID" dirty="0" smtClean="0"/>
              <a:t>Upon completion of this session, students are expected to be able to</a:t>
            </a:r>
          </a:p>
          <a:p>
            <a:pPr lvl="0"/>
            <a:r>
              <a:rPr lang="en-US" dirty="0" smtClean="0"/>
              <a:t>LO 2 Understand </a:t>
            </a:r>
            <a:r>
              <a:rPr lang="en-US" dirty="0"/>
              <a:t>different approaches and techniques in AI.</a:t>
            </a:r>
          </a:p>
          <a:p>
            <a:pPr lvl="0"/>
            <a:r>
              <a:rPr lang="en-US" dirty="0" smtClean="0"/>
              <a:t>LO 3 Understand </a:t>
            </a:r>
            <a:r>
              <a:rPr lang="en-US" dirty="0"/>
              <a:t>basic mathematical background used in AI</a:t>
            </a:r>
            <a:r>
              <a:rPr lang="en-US" dirty="0" smtClean="0"/>
              <a:t>.</a:t>
            </a:r>
          </a:p>
          <a:p>
            <a:r>
              <a:rPr lang="en-US" dirty="0" smtClean="0"/>
              <a:t>LO 4 </a:t>
            </a:r>
            <a:r>
              <a:rPr lang="en-US" dirty="0"/>
              <a:t>Apply appropriate computing and mathematical techniques in AI case.</a:t>
            </a:r>
          </a:p>
          <a:p>
            <a:pPr lvl="0"/>
            <a:endParaRPr lang="en-US" dirty="0"/>
          </a:p>
        </p:txBody>
      </p:sp>
    </p:spTree>
    <p:extLst>
      <p:ext uri="{BB962C8B-B14F-4D97-AF65-F5344CB8AC3E}">
        <p14:creationId xmlns:p14="http://schemas.microsoft.com/office/powerpoint/2010/main" val="36137479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4" name="Rectangle 2"/>
          <p:cNvSpPr>
            <a:spLocks noGrp="1" noChangeArrowheads="1"/>
          </p:cNvSpPr>
          <p:nvPr>
            <p:ph idx="1"/>
          </p:nvPr>
        </p:nvSpPr>
        <p:spPr/>
        <p:txBody>
          <a:bodyPr/>
          <a:lstStyle/>
          <a:p>
            <a:r>
              <a:rPr lang="en-GB" altLang="en-US" sz="2400" dirty="0">
                <a:latin typeface="Arial" charset="0"/>
              </a:rPr>
              <a:t>An SBE function is used to estimate how good a board configuration is for the computer:</a:t>
            </a:r>
          </a:p>
          <a:p>
            <a:pPr lvl="1"/>
            <a:r>
              <a:rPr lang="en-GB" altLang="en-US" dirty="0">
                <a:latin typeface="Arial" charset="0"/>
              </a:rPr>
              <a:t>It reflects the computer’s </a:t>
            </a:r>
            <a:r>
              <a:rPr lang="en-GB" altLang="en-US" u="sng" dirty="0">
                <a:latin typeface="Arial" charset="0"/>
              </a:rPr>
              <a:t>chances of winning</a:t>
            </a:r>
            <a:r>
              <a:rPr lang="en-GB" altLang="en-US" dirty="0">
                <a:latin typeface="Arial" charset="0"/>
              </a:rPr>
              <a:t> from that node.</a:t>
            </a:r>
          </a:p>
          <a:p>
            <a:pPr lvl="1"/>
            <a:r>
              <a:rPr lang="en-GB" altLang="en-US" dirty="0">
                <a:latin typeface="Arial" charset="0"/>
              </a:rPr>
              <a:t>It must be </a:t>
            </a:r>
            <a:r>
              <a:rPr lang="en-GB" altLang="en-US" u="sng" dirty="0">
                <a:latin typeface="Arial" charset="0"/>
              </a:rPr>
              <a:t>easy to calculate</a:t>
            </a:r>
            <a:r>
              <a:rPr lang="en-GB" altLang="en-US" dirty="0">
                <a:latin typeface="Arial" charset="0"/>
              </a:rPr>
              <a:t> from board configuration.</a:t>
            </a:r>
          </a:p>
          <a:p>
            <a:pPr lvl="1"/>
            <a:r>
              <a:rPr lang="en-GB" altLang="en-US" dirty="0">
                <a:latin typeface="Arial" charset="0"/>
              </a:rPr>
              <a:t>Must agree with the utility function when calculated at terminal nodes.</a:t>
            </a:r>
          </a:p>
          <a:p>
            <a:r>
              <a:rPr lang="en-GB" altLang="en-US" sz="2400" dirty="0">
                <a:latin typeface="Arial" charset="0"/>
              </a:rPr>
              <a:t>For example, Chess:</a:t>
            </a:r>
          </a:p>
          <a:p>
            <a:pPr lvl="1">
              <a:buFontTx/>
              <a:buNone/>
            </a:pPr>
            <a:r>
              <a:rPr lang="en-GB" altLang="en-US" dirty="0">
                <a:latin typeface="Arial" charset="0"/>
              </a:rPr>
              <a:t>  </a:t>
            </a:r>
            <a:r>
              <a:rPr lang="en-GB" altLang="en-US" sz="2000" dirty="0">
                <a:latin typeface="Arial" charset="0"/>
              </a:rPr>
              <a:t>SBE = </a:t>
            </a:r>
            <a:r>
              <a:rPr lang="en-GB" altLang="en-US" sz="2000" dirty="0">
                <a:latin typeface="Arial" charset="0"/>
                <a:sym typeface="Symbol" charset="2"/>
              </a:rPr>
              <a:t></a:t>
            </a:r>
            <a:r>
              <a:rPr lang="en-GB" altLang="en-US" sz="2000" dirty="0">
                <a:latin typeface="Arial" charset="0"/>
              </a:rPr>
              <a:t> • </a:t>
            </a:r>
            <a:r>
              <a:rPr lang="en-GB" altLang="en-US" sz="2000" i="1" dirty="0" err="1">
                <a:latin typeface="Arial" charset="0"/>
              </a:rPr>
              <a:t>materialBalance</a:t>
            </a:r>
            <a:r>
              <a:rPr lang="en-GB" altLang="en-US" sz="2000" dirty="0">
                <a:latin typeface="Arial" charset="0"/>
              </a:rPr>
              <a:t> + </a:t>
            </a:r>
            <a:r>
              <a:rPr lang="en-GB" altLang="en-US" sz="2000" dirty="0">
                <a:latin typeface="Arial" charset="0"/>
                <a:sym typeface="Symbol" charset="2"/>
              </a:rPr>
              <a:t></a:t>
            </a:r>
            <a:r>
              <a:rPr lang="en-GB" altLang="en-US" sz="2000" dirty="0">
                <a:latin typeface="Arial" charset="0"/>
              </a:rPr>
              <a:t> • </a:t>
            </a:r>
            <a:r>
              <a:rPr lang="en-GB" altLang="en-US" sz="2000" i="1" dirty="0" err="1">
                <a:latin typeface="Arial" charset="0"/>
              </a:rPr>
              <a:t>centerControl</a:t>
            </a:r>
            <a:r>
              <a:rPr lang="en-GB" altLang="en-US" sz="2000" dirty="0">
                <a:latin typeface="Arial" charset="0"/>
              </a:rPr>
              <a:t> + </a:t>
            </a:r>
            <a:r>
              <a:rPr lang="en-GB" altLang="en-US" sz="2000" dirty="0">
                <a:latin typeface="Arial" charset="0"/>
                <a:sym typeface="Symbol" charset="2"/>
              </a:rPr>
              <a:t></a:t>
            </a:r>
            <a:r>
              <a:rPr lang="en-GB" altLang="en-US" sz="2000" dirty="0">
                <a:latin typeface="Arial" charset="0"/>
              </a:rPr>
              <a:t> • ...</a:t>
            </a:r>
          </a:p>
          <a:p>
            <a:pPr lvl="1">
              <a:buFontTx/>
              <a:buNone/>
            </a:pPr>
            <a:r>
              <a:rPr lang="en-GB" altLang="en-US" sz="2000" dirty="0">
                <a:latin typeface="Arial" charset="0"/>
              </a:rPr>
              <a:t>   </a:t>
            </a:r>
            <a:r>
              <a:rPr lang="en-GB" altLang="en-US" sz="2000" i="1" dirty="0" err="1">
                <a:latin typeface="Arial" charset="0"/>
              </a:rPr>
              <a:t>materialBalance</a:t>
            </a:r>
            <a:r>
              <a:rPr lang="en-GB" altLang="en-US" sz="2000" dirty="0">
                <a:latin typeface="Arial" charset="0"/>
              </a:rPr>
              <a:t> = </a:t>
            </a:r>
            <a:r>
              <a:rPr lang="en-GB" altLang="en-US" sz="2000" i="1" dirty="0">
                <a:latin typeface="Arial" charset="0"/>
              </a:rPr>
              <a:t>value of white pieces</a:t>
            </a:r>
            <a:r>
              <a:rPr lang="en-GB" altLang="en-US" sz="2000" dirty="0">
                <a:latin typeface="Arial" charset="0"/>
              </a:rPr>
              <a:t> - </a:t>
            </a:r>
            <a:r>
              <a:rPr lang="en-GB" altLang="en-US" sz="2000" i="1" dirty="0">
                <a:latin typeface="Arial" charset="0"/>
              </a:rPr>
              <a:t>value of black pieces</a:t>
            </a:r>
            <a:endParaRPr lang="en-GB" altLang="en-US" sz="2000" dirty="0">
              <a:latin typeface="Arial" charset="0"/>
            </a:endParaRPr>
          </a:p>
          <a:p>
            <a:pPr lvl="1">
              <a:buFontTx/>
              <a:buNone/>
            </a:pPr>
            <a:r>
              <a:rPr lang="en-GB" altLang="en-US" sz="2000" dirty="0">
                <a:latin typeface="Arial" charset="0"/>
              </a:rPr>
              <a:t>   pawn = 1, bishop = 3, rook = 5, queen = 9, etc.</a:t>
            </a:r>
          </a:p>
          <a:p>
            <a:r>
              <a:rPr lang="en-GB" altLang="en-US" sz="2400" dirty="0">
                <a:latin typeface="Arial" charset="0"/>
              </a:rPr>
              <a:t>Unfortunately, a good SBE is very difficult to design.</a:t>
            </a:r>
          </a:p>
        </p:txBody>
      </p:sp>
      <p:sp>
        <p:nvSpPr>
          <p:cNvPr id="2048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63A6477A-2C42-0C4C-9B80-917D64240E61}" type="slidenum">
              <a:rPr lang="en-GB" altLang="en-US" sz="1400"/>
              <a:pPr/>
              <a:t>20</a:t>
            </a:fld>
            <a:endParaRPr lang="en-GB" altLang="en-US" sz="1400"/>
          </a:p>
        </p:txBody>
      </p:sp>
      <p:sp>
        <p:nvSpPr>
          <p:cNvPr id="21197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Static Board Evaluator (SBE)</a:t>
            </a:r>
          </a:p>
        </p:txBody>
      </p:sp>
    </p:spTree>
    <p:extLst>
      <p:ext uri="{BB962C8B-B14F-4D97-AF65-F5344CB8AC3E}">
        <p14:creationId xmlns:p14="http://schemas.microsoft.com/office/powerpoint/2010/main" val="16242063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7" name="Rectangle 2"/>
          <p:cNvSpPr>
            <a:spLocks noGrp="1" noChangeArrowheads="1"/>
          </p:cNvSpPr>
          <p:nvPr>
            <p:ph idx="1"/>
          </p:nvPr>
        </p:nvSpPr>
        <p:spPr/>
        <p:txBody>
          <a:bodyPr/>
          <a:lstStyle/>
          <a:p>
            <a:r>
              <a:rPr lang="en-GB" altLang="en-US">
                <a:latin typeface="Arial" charset="0"/>
              </a:rPr>
              <a:t>Same as general Minimax, except</a:t>
            </a:r>
          </a:p>
          <a:p>
            <a:pPr lvl="1"/>
            <a:r>
              <a:rPr lang="en-GB" altLang="en-US">
                <a:latin typeface="Arial" charset="0"/>
              </a:rPr>
              <a:t>If the depth limit has been reached, estimates utility using SBE function.</a:t>
            </a:r>
          </a:p>
          <a:p>
            <a:pPr lvl="1"/>
            <a:endParaRPr lang="en-GB" altLang="en-US">
              <a:latin typeface="Arial" charset="0"/>
            </a:endParaRPr>
          </a:p>
          <a:p>
            <a:r>
              <a:rPr lang="en-GB" altLang="en-US">
                <a:latin typeface="Arial" charset="0"/>
              </a:rPr>
              <a:t>How would this algorithm perform at chess?</a:t>
            </a:r>
          </a:p>
          <a:p>
            <a:pPr lvl="1"/>
            <a:r>
              <a:rPr lang="en-GB" altLang="en-US">
                <a:latin typeface="Arial" charset="0"/>
              </a:rPr>
              <a:t>if could look ahead </a:t>
            </a:r>
            <a:r>
              <a:rPr lang="en-GB" altLang="en-US">
                <a:latin typeface="Arial" charset="0"/>
                <a:sym typeface="Symbol" charset="2"/>
              </a:rPr>
              <a:t>2</a:t>
            </a:r>
            <a:r>
              <a:rPr lang="en-GB" altLang="en-US">
                <a:latin typeface="Arial" charset="0"/>
              </a:rPr>
              <a:t> pairs of moves (i. e., 4-ply), would be as good as human novice</a:t>
            </a:r>
          </a:p>
          <a:p>
            <a:pPr lvl="1"/>
            <a:r>
              <a:rPr lang="en-GB" altLang="en-US">
                <a:latin typeface="Arial" charset="0"/>
              </a:rPr>
              <a:t>if could look ahead </a:t>
            </a:r>
            <a:r>
              <a:rPr lang="en-GB" altLang="en-US">
                <a:latin typeface="Arial" charset="0"/>
                <a:sym typeface="Symbol" charset="2"/>
              </a:rPr>
              <a:t>4</a:t>
            </a:r>
            <a:r>
              <a:rPr lang="en-GB" altLang="en-US">
                <a:latin typeface="Arial" charset="0"/>
              </a:rPr>
              <a:t> pairs (8-ply) as done in a typical PC, is as good as human master.</a:t>
            </a:r>
          </a:p>
          <a:p>
            <a:pPr lvl="1"/>
            <a:r>
              <a:rPr lang="en-GB" altLang="en-US">
                <a:latin typeface="Arial" charset="0"/>
              </a:rPr>
              <a:t>if could look ahead </a:t>
            </a:r>
            <a:r>
              <a:rPr lang="en-GB" altLang="en-US">
                <a:latin typeface="Arial" charset="0"/>
                <a:sym typeface="Symbol" charset="2"/>
              </a:rPr>
              <a:t>6</a:t>
            </a:r>
            <a:r>
              <a:rPr lang="en-GB" altLang="en-US">
                <a:latin typeface="Arial" charset="0"/>
              </a:rPr>
              <a:t> pairs of moves (12-ply), would be as good as human grand master</a:t>
            </a:r>
          </a:p>
          <a:p>
            <a:pPr lvl="1"/>
            <a:endParaRPr lang="en-GB" altLang="en-US">
              <a:latin typeface="Arial" charset="0"/>
            </a:endParaRPr>
          </a:p>
        </p:txBody>
      </p:sp>
      <p:sp>
        <p:nvSpPr>
          <p:cNvPr id="2150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23F4016-D7B0-134C-9FE4-CE848FA6308C}" type="slidenum">
              <a:rPr lang="en-GB" altLang="en-US" sz="1400"/>
              <a:pPr/>
              <a:t>21</a:t>
            </a:fld>
            <a:endParaRPr lang="en-GB" altLang="en-US" sz="1400"/>
          </a:p>
        </p:txBody>
      </p:sp>
      <p:sp>
        <p:nvSpPr>
          <p:cNvPr id="21504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Minimax Algorithm with SBE</a:t>
            </a:r>
          </a:p>
        </p:txBody>
      </p:sp>
    </p:spTree>
    <p:extLst>
      <p:ext uri="{BB962C8B-B14F-4D97-AF65-F5344CB8AC3E}">
        <p14:creationId xmlns:p14="http://schemas.microsoft.com/office/powerpoint/2010/main" val="13709159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80CBC95-A0F1-834A-8F84-F7D84E4818BB}" type="slidenum">
              <a:rPr lang="en-GB" altLang="en-US" sz="1400"/>
              <a:pPr/>
              <a:t>22</a:t>
            </a:fld>
            <a:endParaRPr lang="en-GB" altLang="en-US" sz="1400"/>
          </a:p>
        </p:txBody>
      </p:sp>
      <p:sp>
        <p:nvSpPr>
          <p:cNvPr id="22531" name="Rectangle 2"/>
          <p:cNvSpPr>
            <a:spLocks noGrp="1" noChangeArrowheads="1"/>
          </p:cNvSpPr>
          <p:nvPr>
            <p:ph type="body" idx="1"/>
          </p:nvPr>
        </p:nvSpPr>
        <p:spPr>
          <a:xfrm>
            <a:off x="2057400" y="1295400"/>
            <a:ext cx="8305800" cy="5334000"/>
          </a:xfrm>
        </p:spPr>
        <p:txBody>
          <a:bodyPr>
            <a:normAutofit lnSpcReduction="10000"/>
          </a:bodyPr>
          <a:lstStyle/>
          <a:p>
            <a:pPr>
              <a:buFontTx/>
              <a:buNone/>
            </a:pPr>
            <a:r>
              <a:rPr lang="en-GB" altLang="en-US" sz="2000" b="1" dirty="0" err="1">
                <a:solidFill>
                  <a:srgbClr val="0222BC"/>
                </a:solidFill>
                <a:latin typeface="Arial" charset="0"/>
              </a:rPr>
              <a:t>int</a:t>
            </a:r>
            <a:r>
              <a:rPr lang="en-GB" altLang="en-US" sz="2000" dirty="0">
                <a:solidFill>
                  <a:srgbClr val="0222BC"/>
                </a:solidFill>
                <a:latin typeface="Arial" charset="0"/>
              </a:rPr>
              <a:t> </a:t>
            </a:r>
            <a:r>
              <a:rPr lang="en-GB" altLang="en-US" sz="2000" b="1" dirty="0">
                <a:solidFill>
                  <a:srgbClr val="0222BC"/>
                </a:solidFill>
                <a:latin typeface="Arial" charset="0"/>
              </a:rPr>
              <a:t>minimax</a:t>
            </a:r>
            <a:r>
              <a:rPr lang="en-GB" altLang="en-US" sz="2000" dirty="0">
                <a:solidFill>
                  <a:srgbClr val="0222BC"/>
                </a:solidFill>
                <a:latin typeface="Arial" charset="0"/>
              </a:rPr>
              <a:t> (</a:t>
            </a:r>
            <a:r>
              <a:rPr lang="en-GB" altLang="en-US" sz="2000" b="1" dirty="0">
                <a:solidFill>
                  <a:srgbClr val="0222BC"/>
                </a:solidFill>
                <a:latin typeface="Arial" charset="0"/>
              </a:rPr>
              <a:t>Node</a:t>
            </a:r>
            <a:r>
              <a:rPr lang="en-GB" altLang="en-US" sz="2000" dirty="0">
                <a:solidFill>
                  <a:srgbClr val="0222BC"/>
                </a:solidFill>
                <a:latin typeface="Arial" charset="0"/>
              </a:rPr>
              <a:t> s, </a:t>
            </a:r>
            <a:r>
              <a:rPr lang="en-GB" altLang="en-US" sz="2000" b="1" dirty="0" err="1">
                <a:solidFill>
                  <a:srgbClr val="0222BC"/>
                </a:solidFill>
                <a:latin typeface="Arial" charset="0"/>
              </a:rPr>
              <a:t>int</a:t>
            </a:r>
            <a:r>
              <a:rPr lang="en-GB" altLang="en-US" sz="2000" dirty="0">
                <a:solidFill>
                  <a:srgbClr val="0222BC"/>
                </a:solidFill>
                <a:latin typeface="Arial" charset="0"/>
              </a:rPr>
              <a:t> depth, </a:t>
            </a:r>
            <a:r>
              <a:rPr lang="en-GB" altLang="en-US" sz="2000" b="1" dirty="0" err="1">
                <a:solidFill>
                  <a:srgbClr val="0222BC"/>
                </a:solidFill>
                <a:latin typeface="Arial" charset="0"/>
              </a:rPr>
              <a:t>int</a:t>
            </a:r>
            <a:r>
              <a:rPr lang="en-GB" altLang="en-US" sz="2000" dirty="0">
                <a:solidFill>
                  <a:srgbClr val="0222BC"/>
                </a:solidFill>
                <a:latin typeface="Arial" charset="0"/>
              </a:rPr>
              <a:t> limit) {</a:t>
            </a:r>
          </a:p>
          <a:p>
            <a:pPr>
              <a:buFontTx/>
              <a:buNone/>
            </a:pPr>
            <a:r>
              <a:rPr lang="en-GB" altLang="en-US" sz="2000" dirty="0">
                <a:solidFill>
                  <a:srgbClr val="0222BC"/>
                </a:solidFill>
                <a:latin typeface="Arial" charset="0"/>
              </a:rPr>
              <a:t>  </a:t>
            </a:r>
            <a:r>
              <a:rPr lang="en-GB" altLang="en-US" sz="2000" b="1" dirty="0">
                <a:solidFill>
                  <a:srgbClr val="0222BC"/>
                </a:solidFill>
                <a:latin typeface="Arial" charset="0"/>
              </a:rPr>
              <a:t>Vector</a:t>
            </a:r>
            <a:r>
              <a:rPr lang="en-GB" altLang="en-US" sz="2000" dirty="0">
                <a:solidFill>
                  <a:srgbClr val="0222BC"/>
                </a:solidFill>
                <a:latin typeface="Arial" charset="0"/>
              </a:rPr>
              <a:t> v = new </a:t>
            </a:r>
            <a:r>
              <a:rPr lang="en-GB" altLang="en-US" sz="2000" b="1" dirty="0">
                <a:solidFill>
                  <a:srgbClr val="0222BC"/>
                </a:solidFill>
                <a:latin typeface="Arial" charset="0"/>
              </a:rPr>
              <a:t>Vector</a:t>
            </a:r>
            <a:r>
              <a:rPr lang="en-GB" altLang="en-US" sz="2000" dirty="0">
                <a:solidFill>
                  <a:srgbClr val="0222BC"/>
                </a:solidFill>
                <a:latin typeface="Arial" charset="0"/>
              </a:rPr>
              <a:t>();</a:t>
            </a:r>
          </a:p>
          <a:p>
            <a:pPr>
              <a:buFontTx/>
              <a:buNone/>
            </a:pPr>
            <a:r>
              <a:rPr lang="en-GB" altLang="en-US" sz="2000" dirty="0">
                <a:solidFill>
                  <a:srgbClr val="0222BC"/>
                </a:solidFill>
                <a:latin typeface="Arial" charset="0"/>
              </a:rPr>
              <a:t>  </a:t>
            </a:r>
            <a:r>
              <a:rPr lang="en-GB" altLang="en-US" sz="2000" b="1" dirty="0">
                <a:solidFill>
                  <a:srgbClr val="0222BC"/>
                </a:solidFill>
                <a:latin typeface="Arial" charset="0"/>
              </a:rPr>
              <a:t>if</a:t>
            </a:r>
            <a:r>
              <a:rPr lang="en-GB" altLang="en-US" sz="2000" dirty="0">
                <a:solidFill>
                  <a:srgbClr val="0222BC"/>
                </a:solidFill>
                <a:latin typeface="Arial" charset="0"/>
              </a:rPr>
              <a:t> (</a:t>
            </a:r>
            <a:r>
              <a:rPr lang="en-GB" altLang="en-US" sz="2000" dirty="0" err="1">
                <a:solidFill>
                  <a:srgbClr val="0222BC"/>
                </a:solidFill>
                <a:latin typeface="Arial" charset="0"/>
              </a:rPr>
              <a:t>isTerminal</a:t>
            </a:r>
            <a:r>
              <a:rPr lang="en-GB" altLang="en-US" sz="2000" dirty="0">
                <a:solidFill>
                  <a:srgbClr val="0222BC"/>
                </a:solidFill>
                <a:latin typeface="Arial" charset="0"/>
              </a:rPr>
              <a:t>(s) || depth == limit) {   // base case</a:t>
            </a:r>
          </a:p>
          <a:p>
            <a:pPr>
              <a:buFontTx/>
              <a:buNone/>
            </a:pPr>
            <a:r>
              <a:rPr lang="en-GB" altLang="en-US" sz="2000" dirty="0">
                <a:solidFill>
                  <a:srgbClr val="0222BC"/>
                </a:solidFill>
                <a:latin typeface="Arial" charset="0"/>
              </a:rPr>
              <a:t>      return( </a:t>
            </a:r>
            <a:r>
              <a:rPr lang="en-GB" altLang="en-US" sz="2000" dirty="0" err="1">
                <a:solidFill>
                  <a:srgbClr val="0222BC"/>
                </a:solidFill>
                <a:latin typeface="Arial" charset="0"/>
              </a:rPr>
              <a:t>staticEvaluation</a:t>
            </a:r>
            <a:r>
              <a:rPr lang="en-GB" altLang="en-US" sz="2000" dirty="0">
                <a:solidFill>
                  <a:srgbClr val="0222BC"/>
                </a:solidFill>
                <a:latin typeface="Arial" charset="0"/>
              </a:rPr>
              <a:t>(s) );</a:t>
            </a:r>
          </a:p>
          <a:p>
            <a:pPr>
              <a:buFontTx/>
              <a:buNone/>
            </a:pPr>
            <a:r>
              <a:rPr lang="en-GB" altLang="en-US" sz="2000" dirty="0">
                <a:solidFill>
                  <a:srgbClr val="0222BC"/>
                </a:solidFill>
                <a:latin typeface="Arial" charset="0"/>
              </a:rPr>
              <a:t>  } </a:t>
            </a:r>
            <a:r>
              <a:rPr lang="en-GB" altLang="en-US" sz="2000" b="1" dirty="0">
                <a:solidFill>
                  <a:srgbClr val="0222BC"/>
                </a:solidFill>
                <a:latin typeface="Arial" charset="0"/>
              </a:rPr>
              <a:t>else</a:t>
            </a:r>
            <a:r>
              <a:rPr lang="en-GB" altLang="en-US" sz="2000" dirty="0">
                <a:solidFill>
                  <a:srgbClr val="0222BC"/>
                </a:solidFill>
                <a:latin typeface="Arial" charset="0"/>
              </a:rPr>
              <a:t> {</a:t>
            </a:r>
          </a:p>
          <a:p>
            <a:pPr>
              <a:buFontTx/>
              <a:buNone/>
            </a:pPr>
            <a:r>
              <a:rPr lang="en-GB" altLang="en-US" sz="2000" dirty="0">
                <a:solidFill>
                  <a:srgbClr val="0222BC"/>
                </a:solidFill>
                <a:latin typeface="Arial" charset="0"/>
              </a:rPr>
              <a:t>      // do minimax on successors of s and save their values</a:t>
            </a:r>
          </a:p>
          <a:p>
            <a:pPr>
              <a:buFontTx/>
              <a:buNone/>
            </a:pPr>
            <a:r>
              <a:rPr lang="en-GB" altLang="en-US" sz="2000" dirty="0">
                <a:solidFill>
                  <a:srgbClr val="0222BC"/>
                </a:solidFill>
                <a:latin typeface="Arial" charset="0"/>
              </a:rPr>
              <a:t>      </a:t>
            </a:r>
            <a:r>
              <a:rPr lang="en-GB" altLang="en-US" sz="2000" b="1" dirty="0">
                <a:solidFill>
                  <a:srgbClr val="0222BC"/>
                </a:solidFill>
                <a:latin typeface="Arial" charset="0"/>
              </a:rPr>
              <a:t>while</a:t>
            </a:r>
            <a:r>
              <a:rPr lang="en-GB" altLang="en-US" sz="2000" dirty="0">
                <a:solidFill>
                  <a:srgbClr val="0222BC"/>
                </a:solidFill>
                <a:latin typeface="Arial" charset="0"/>
              </a:rPr>
              <a:t> ( </a:t>
            </a:r>
            <a:r>
              <a:rPr lang="en-GB" altLang="en-US" sz="2000" dirty="0" err="1">
                <a:solidFill>
                  <a:srgbClr val="0222BC"/>
                </a:solidFill>
                <a:latin typeface="Arial" charset="0"/>
              </a:rPr>
              <a:t>s.hasMoreSuccessors</a:t>
            </a:r>
            <a:r>
              <a:rPr lang="en-GB" altLang="en-US" sz="2000" dirty="0">
                <a:solidFill>
                  <a:srgbClr val="0222BC"/>
                </a:solidFill>
                <a:latin typeface="Arial" charset="0"/>
              </a:rPr>
              <a:t>() )</a:t>
            </a:r>
          </a:p>
          <a:p>
            <a:pPr>
              <a:buFontTx/>
              <a:buNone/>
            </a:pPr>
            <a:r>
              <a:rPr lang="en-GB" altLang="en-US" sz="2000" dirty="0">
                <a:solidFill>
                  <a:srgbClr val="0222BC"/>
                </a:solidFill>
                <a:latin typeface="Arial" charset="0"/>
              </a:rPr>
              <a:t>         </a:t>
            </a:r>
            <a:r>
              <a:rPr lang="en-GB" altLang="en-US" sz="2000" dirty="0" err="1">
                <a:solidFill>
                  <a:srgbClr val="0222BC"/>
                </a:solidFill>
                <a:latin typeface="Arial" charset="0"/>
              </a:rPr>
              <a:t>v.addElement</a:t>
            </a:r>
            <a:r>
              <a:rPr lang="en-GB" altLang="en-US" sz="2000" dirty="0">
                <a:solidFill>
                  <a:srgbClr val="0222BC"/>
                </a:solidFill>
                <a:latin typeface="Arial" charset="0"/>
              </a:rPr>
              <a:t>( minimax( </a:t>
            </a:r>
            <a:r>
              <a:rPr lang="en-GB" altLang="en-US" sz="2000" dirty="0" err="1">
                <a:solidFill>
                  <a:srgbClr val="0222BC"/>
                </a:solidFill>
                <a:latin typeface="Arial" charset="0"/>
              </a:rPr>
              <a:t>s.getNextSuccessor</a:t>
            </a:r>
            <a:r>
              <a:rPr lang="en-GB" altLang="en-US" sz="2000" dirty="0">
                <a:solidFill>
                  <a:srgbClr val="0222BC"/>
                </a:solidFill>
                <a:latin typeface="Arial" charset="0"/>
              </a:rPr>
              <a:t>(), depth+1, limit) );</a:t>
            </a:r>
          </a:p>
          <a:p>
            <a:pPr>
              <a:buFontTx/>
              <a:buNone/>
            </a:pPr>
            <a:r>
              <a:rPr lang="en-GB" altLang="en-US" sz="2000" dirty="0">
                <a:solidFill>
                  <a:srgbClr val="0222BC"/>
                </a:solidFill>
                <a:latin typeface="Arial" charset="0"/>
              </a:rPr>
              <a:t>      </a:t>
            </a:r>
            <a:r>
              <a:rPr lang="en-GB" altLang="en-US" sz="2000" b="1" dirty="0">
                <a:solidFill>
                  <a:srgbClr val="0222BC"/>
                </a:solidFill>
                <a:latin typeface="Arial" charset="0"/>
              </a:rPr>
              <a:t>if</a:t>
            </a:r>
            <a:r>
              <a:rPr lang="en-GB" altLang="en-US" sz="2000" dirty="0">
                <a:solidFill>
                  <a:srgbClr val="0222BC"/>
                </a:solidFill>
                <a:latin typeface="Arial" charset="0"/>
              </a:rPr>
              <a:t> ( </a:t>
            </a:r>
            <a:r>
              <a:rPr lang="en-GB" altLang="en-US" sz="2000" dirty="0" err="1">
                <a:solidFill>
                  <a:srgbClr val="0222BC"/>
                </a:solidFill>
                <a:latin typeface="Arial" charset="0"/>
              </a:rPr>
              <a:t>isComputersTurn</a:t>
            </a:r>
            <a:r>
              <a:rPr lang="en-GB" altLang="en-US" sz="2000" dirty="0">
                <a:solidFill>
                  <a:srgbClr val="0222BC"/>
                </a:solidFill>
                <a:latin typeface="Arial" charset="0"/>
              </a:rPr>
              <a:t>(s) )</a:t>
            </a:r>
          </a:p>
          <a:p>
            <a:pPr>
              <a:buFontTx/>
              <a:buNone/>
            </a:pPr>
            <a:r>
              <a:rPr lang="en-GB" altLang="en-US" sz="2000" dirty="0">
                <a:solidFill>
                  <a:srgbClr val="0222BC"/>
                </a:solidFill>
                <a:latin typeface="Arial" charset="0"/>
              </a:rPr>
              <a:t>         return </a:t>
            </a:r>
            <a:r>
              <a:rPr lang="en-GB" altLang="en-US" sz="2000" dirty="0" err="1">
                <a:solidFill>
                  <a:srgbClr val="0222BC"/>
                </a:solidFill>
                <a:latin typeface="Arial" charset="0"/>
              </a:rPr>
              <a:t>maxOf</a:t>
            </a:r>
            <a:r>
              <a:rPr lang="en-GB" altLang="en-US" sz="2000" dirty="0">
                <a:solidFill>
                  <a:srgbClr val="0222BC"/>
                </a:solidFill>
                <a:latin typeface="Arial" charset="0"/>
              </a:rPr>
              <a:t>(v);   // computer's move return max of children</a:t>
            </a:r>
          </a:p>
          <a:p>
            <a:pPr>
              <a:buFontTx/>
              <a:buNone/>
            </a:pPr>
            <a:r>
              <a:rPr lang="en-GB" altLang="en-US" sz="2000" dirty="0">
                <a:solidFill>
                  <a:srgbClr val="0222BC"/>
                </a:solidFill>
                <a:latin typeface="Arial" charset="0"/>
              </a:rPr>
              <a:t>      </a:t>
            </a:r>
            <a:r>
              <a:rPr lang="en-GB" altLang="en-US" sz="2000" b="1" dirty="0">
                <a:solidFill>
                  <a:srgbClr val="0222BC"/>
                </a:solidFill>
                <a:latin typeface="Arial" charset="0"/>
              </a:rPr>
              <a:t>else</a:t>
            </a:r>
            <a:endParaRPr lang="en-GB" altLang="en-US" sz="2000" dirty="0">
              <a:solidFill>
                <a:srgbClr val="0222BC"/>
              </a:solidFill>
              <a:latin typeface="Arial" charset="0"/>
            </a:endParaRPr>
          </a:p>
          <a:p>
            <a:pPr>
              <a:buFontTx/>
              <a:buNone/>
            </a:pPr>
            <a:r>
              <a:rPr lang="en-GB" altLang="en-US" sz="2000" dirty="0">
                <a:solidFill>
                  <a:srgbClr val="0222BC"/>
                </a:solidFill>
                <a:latin typeface="Arial" charset="0"/>
              </a:rPr>
              <a:t>         return </a:t>
            </a:r>
            <a:r>
              <a:rPr lang="en-GB" altLang="en-US" sz="2000" dirty="0" err="1">
                <a:solidFill>
                  <a:srgbClr val="0222BC"/>
                </a:solidFill>
                <a:latin typeface="Arial" charset="0"/>
              </a:rPr>
              <a:t>minOf</a:t>
            </a:r>
            <a:r>
              <a:rPr lang="en-GB" altLang="en-US" sz="2000" dirty="0">
                <a:solidFill>
                  <a:srgbClr val="0222BC"/>
                </a:solidFill>
                <a:latin typeface="Arial" charset="0"/>
              </a:rPr>
              <a:t>(v);   // opponent's move return min of children</a:t>
            </a:r>
          </a:p>
          <a:p>
            <a:pPr>
              <a:buFontTx/>
              <a:buNone/>
            </a:pPr>
            <a:r>
              <a:rPr lang="en-GB" altLang="en-US" sz="2000" dirty="0">
                <a:solidFill>
                  <a:srgbClr val="0222BC"/>
                </a:solidFill>
                <a:latin typeface="Arial" charset="0"/>
              </a:rPr>
              <a:t>   }</a:t>
            </a:r>
          </a:p>
          <a:p>
            <a:pPr>
              <a:buFontTx/>
              <a:buNone/>
            </a:pPr>
            <a:r>
              <a:rPr lang="en-GB" altLang="en-US" sz="2000" dirty="0">
                <a:solidFill>
                  <a:srgbClr val="0222BC"/>
                </a:solidFill>
                <a:latin typeface="Arial" charset="0"/>
              </a:rPr>
              <a:t>}</a:t>
            </a:r>
          </a:p>
        </p:txBody>
      </p:sp>
      <p:sp>
        <p:nvSpPr>
          <p:cNvPr id="279555" name="Rectangle 3"/>
          <p:cNvSpPr>
            <a:spLocks noChangeArrowheads="1"/>
          </p:cNvSpPr>
          <p:nvPr/>
        </p:nvSpPr>
        <p:spPr bwMode="auto">
          <a:xfrm>
            <a:off x="2133600" y="3048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Minimax Algorithm with SBE (2)</a:t>
            </a:r>
          </a:p>
        </p:txBody>
      </p:sp>
    </p:spTree>
    <p:extLst>
      <p:ext uri="{BB962C8B-B14F-4D97-AF65-F5344CB8AC3E}">
        <p14:creationId xmlns:p14="http://schemas.microsoft.com/office/powerpoint/2010/main" val="6330793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E9AB4A73-A6C5-674D-891B-7D68AA8C616D}" type="slidenum">
              <a:rPr lang="en-GB" altLang="en-US" sz="1400"/>
              <a:pPr/>
              <a:t>23</a:t>
            </a:fld>
            <a:endParaRPr lang="en-GB" altLang="en-US" sz="1400"/>
          </a:p>
        </p:txBody>
      </p:sp>
      <p:sp>
        <p:nvSpPr>
          <p:cNvPr id="23555" name="Rectangle 2"/>
          <p:cNvSpPr>
            <a:spLocks noGrp="1" noChangeArrowheads="1"/>
          </p:cNvSpPr>
          <p:nvPr>
            <p:ph type="body" idx="1"/>
          </p:nvPr>
        </p:nvSpPr>
        <p:spPr>
          <a:xfrm>
            <a:off x="2133600" y="1447800"/>
            <a:ext cx="7772400" cy="4724400"/>
          </a:xfrm>
        </p:spPr>
        <p:txBody>
          <a:bodyPr/>
          <a:lstStyle/>
          <a:p>
            <a:r>
              <a:rPr lang="en-GB" altLang="en-US" sz="2400">
                <a:latin typeface="Arial" charset="0"/>
              </a:rPr>
              <a:t>Idea: some branches of the game tree needn't be considered by an intelligent player (useless).</a:t>
            </a:r>
          </a:p>
          <a:p>
            <a:pPr lvl="4"/>
            <a:endParaRPr lang="en-GB" altLang="en-US" sz="1600">
              <a:latin typeface="Arial" charset="0"/>
            </a:endParaRPr>
          </a:p>
          <a:p>
            <a:r>
              <a:rPr lang="en-GB" altLang="en-US" sz="2400" u="sng">
                <a:latin typeface="Arial" charset="0"/>
              </a:rPr>
              <a:t>Pruning</a:t>
            </a:r>
            <a:r>
              <a:rPr lang="en-GB" altLang="en-US" sz="2400">
                <a:latin typeface="Arial" charset="0"/>
              </a:rPr>
              <a:t> can be used to ignore those branches</a:t>
            </a:r>
          </a:p>
          <a:p>
            <a:pPr lvl="4"/>
            <a:endParaRPr lang="en-GB" altLang="en-US" sz="1600">
              <a:latin typeface="Arial" charset="0"/>
            </a:endParaRPr>
          </a:p>
          <a:p>
            <a:r>
              <a:rPr lang="en-GB" altLang="en-US" sz="2400">
                <a:latin typeface="Arial" charset="0"/>
              </a:rPr>
              <a:t>Run DFS on the game tree while keeping track of:</a:t>
            </a:r>
          </a:p>
          <a:p>
            <a:pPr lvl="1"/>
            <a:r>
              <a:rPr lang="en-GB" altLang="en-US" i="1">
                <a:latin typeface="Arial" charset="0"/>
              </a:rPr>
              <a:t>Alpha </a:t>
            </a:r>
            <a:r>
              <a:rPr lang="en-GB" altLang="en-US">
                <a:latin typeface="Arial" charset="0"/>
              </a:rPr>
              <a:t>at maximizing level:</a:t>
            </a:r>
          </a:p>
          <a:p>
            <a:pPr lvl="2"/>
            <a:r>
              <a:rPr lang="en-GB" altLang="en-US">
                <a:latin typeface="Arial" charset="0"/>
              </a:rPr>
              <a:t>highest value seen so far</a:t>
            </a:r>
          </a:p>
          <a:p>
            <a:pPr lvl="2"/>
            <a:r>
              <a:rPr lang="en-GB" altLang="en-US">
                <a:latin typeface="Arial" charset="0"/>
              </a:rPr>
              <a:t>lower bound on node's evaluation/score</a:t>
            </a:r>
          </a:p>
          <a:p>
            <a:pPr lvl="1"/>
            <a:r>
              <a:rPr lang="en-GB" altLang="en-US" i="1">
                <a:latin typeface="Arial" charset="0"/>
              </a:rPr>
              <a:t>Beta </a:t>
            </a:r>
            <a:r>
              <a:rPr lang="en-GB" altLang="en-US">
                <a:latin typeface="Arial" charset="0"/>
              </a:rPr>
              <a:t>at minimizing level:</a:t>
            </a:r>
          </a:p>
          <a:p>
            <a:pPr lvl="2"/>
            <a:r>
              <a:rPr lang="en-GB" altLang="en-US">
                <a:latin typeface="Arial" charset="0"/>
              </a:rPr>
              <a:t>lowest value seen so far</a:t>
            </a:r>
          </a:p>
          <a:p>
            <a:pPr lvl="2"/>
            <a:r>
              <a:rPr lang="en-GB" altLang="en-US">
                <a:latin typeface="Arial" charset="0"/>
              </a:rPr>
              <a:t>higher bound on node's evaluation/score</a:t>
            </a:r>
          </a:p>
        </p:txBody>
      </p:sp>
      <p:sp>
        <p:nvSpPr>
          <p:cNvPr id="21709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Pruning</a:t>
            </a:r>
          </a:p>
        </p:txBody>
      </p:sp>
    </p:spTree>
    <p:extLst>
      <p:ext uri="{BB962C8B-B14F-4D97-AF65-F5344CB8AC3E}">
        <p14:creationId xmlns:p14="http://schemas.microsoft.com/office/powerpoint/2010/main" val="15298414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13A18E2B-3D8D-A345-8061-798C31239355}" type="slidenum">
              <a:rPr lang="en-GB" altLang="en-US" sz="1400"/>
              <a:pPr/>
              <a:t>24</a:t>
            </a:fld>
            <a:endParaRPr lang="en-GB" altLang="en-US" sz="1400"/>
          </a:p>
        </p:txBody>
      </p:sp>
      <p:sp>
        <p:nvSpPr>
          <p:cNvPr id="24579" name="Rectangle 2"/>
          <p:cNvSpPr>
            <a:spLocks noGrp="1" noChangeArrowheads="1"/>
          </p:cNvSpPr>
          <p:nvPr>
            <p:ph type="body" idx="1"/>
          </p:nvPr>
        </p:nvSpPr>
        <p:spPr>
          <a:xfrm>
            <a:off x="2133600" y="1447800"/>
            <a:ext cx="5257800" cy="5105400"/>
          </a:xfrm>
        </p:spPr>
        <p:txBody>
          <a:bodyPr/>
          <a:lstStyle/>
          <a:p>
            <a:pPr>
              <a:buFontTx/>
              <a:buNone/>
            </a:pPr>
            <a:r>
              <a:rPr lang="en-GB" altLang="en-US" dirty="0">
                <a:latin typeface="Arial" charset="0"/>
              </a:rPr>
              <a:t>Pruning occurs:</a:t>
            </a:r>
          </a:p>
          <a:p>
            <a:r>
              <a:rPr lang="en-GB" altLang="en-US" dirty="0">
                <a:latin typeface="Arial" charset="0"/>
              </a:rPr>
              <a:t>when maximizing:</a:t>
            </a:r>
          </a:p>
          <a:p>
            <a:pPr lvl="1"/>
            <a:r>
              <a:rPr lang="en-GB" altLang="en-US" dirty="0">
                <a:latin typeface="Arial" charset="0"/>
              </a:rPr>
              <a:t>if </a:t>
            </a:r>
            <a:r>
              <a:rPr lang="en-GB" altLang="en-US" b="1" i="1" dirty="0">
                <a:latin typeface="Arial" charset="0"/>
              </a:rPr>
              <a:t>alpha</a:t>
            </a:r>
            <a:r>
              <a:rPr lang="en-GB" altLang="en-US" b="1" dirty="0">
                <a:latin typeface="Arial" charset="0"/>
              </a:rPr>
              <a:t> </a:t>
            </a:r>
            <a:r>
              <a:rPr lang="en-GB" altLang="en-US" b="1" dirty="0">
                <a:latin typeface="Arial" charset="0"/>
                <a:sym typeface="Symbol" charset="2"/>
              </a:rPr>
              <a:t></a:t>
            </a:r>
            <a:r>
              <a:rPr lang="en-GB" altLang="en-US" b="1" dirty="0">
                <a:latin typeface="Arial" charset="0"/>
              </a:rPr>
              <a:t> parent's </a:t>
            </a:r>
            <a:r>
              <a:rPr lang="en-GB" altLang="en-US" b="1" i="1" dirty="0">
                <a:latin typeface="Arial" charset="0"/>
              </a:rPr>
              <a:t>beta</a:t>
            </a:r>
            <a:r>
              <a:rPr lang="en-GB" altLang="en-US" dirty="0">
                <a:latin typeface="Arial" charset="0"/>
              </a:rPr>
              <a:t>, stop expanding</a:t>
            </a:r>
          </a:p>
          <a:p>
            <a:pPr lvl="1"/>
            <a:r>
              <a:rPr lang="en-GB" altLang="en-US" dirty="0">
                <a:latin typeface="Arial" charset="0"/>
              </a:rPr>
              <a:t>opponent will prevent computer from taking this route</a:t>
            </a:r>
          </a:p>
          <a:p>
            <a:r>
              <a:rPr lang="en-GB" altLang="en-US" dirty="0">
                <a:latin typeface="Arial" charset="0"/>
              </a:rPr>
              <a:t>when minimizing:</a:t>
            </a:r>
          </a:p>
          <a:p>
            <a:pPr lvl="1"/>
            <a:r>
              <a:rPr lang="en-GB" altLang="en-US" dirty="0">
                <a:latin typeface="Arial" charset="0"/>
              </a:rPr>
              <a:t>if </a:t>
            </a:r>
            <a:r>
              <a:rPr lang="en-GB" altLang="en-US" b="1" i="1" dirty="0">
                <a:latin typeface="Arial" charset="0"/>
              </a:rPr>
              <a:t>beta</a:t>
            </a:r>
            <a:r>
              <a:rPr lang="en-GB" altLang="en-US" b="1" dirty="0">
                <a:latin typeface="Arial" charset="0"/>
              </a:rPr>
              <a:t> </a:t>
            </a:r>
            <a:r>
              <a:rPr lang="en-GB" altLang="en-US" b="1" dirty="0">
                <a:latin typeface="Arial" charset="0"/>
                <a:sym typeface="Symbol" charset="2"/>
              </a:rPr>
              <a:t></a:t>
            </a:r>
            <a:r>
              <a:rPr lang="en-GB" altLang="en-US" b="1" dirty="0">
                <a:latin typeface="Arial" charset="0"/>
              </a:rPr>
              <a:t> parent's </a:t>
            </a:r>
            <a:r>
              <a:rPr lang="en-GB" altLang="en-US" b="1" i="1" dirty="0">
                <a:latin typeface="Arial" charset="0"/>
              </a:rPr>
              <a:t>alpha</a:t>
            </a:r>
            <a:r>
              <a:rPr lang="en-GB" altLang="en-US" dirty="0">
                <a:latin typeface="Arial" charset="0"/>
              </a:rPr>
              <a:t>, stop expanding</a:t>
            </a:r>
          </a:p>
          <a:p>
            <a:pPr lvl="1"/>
            <a:r>
              <a:rPr lang="en-GB" altLang="en-US" dirty="0">
                <a:latin typeface="Arial" charset="0"/>
              </a:rPr>
              <a:t>computer should not take this route</a:t>
            </a:r>
          </a:p>
        </p:txBody>
      </p:sp>
      <p:sp>
        <p:nvSpPr>
          <p:cNvPr id="21811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Pruning</a:t>
            </a:r>
          </a:p>
        </p:txBody>
      </p:sp>
      <p:grpSp>
        <p:nvGrpSpPr>
          <p:cNvPr id="24581" name="Group 16"/>
          <p:cNvGrpSpPr>
            <a:grpSpLocks/>
          </p:cNvGrpSpPr>
          <p:nvPr/>
        </p:nvGrpSpPr>
        <p:grpSpPr bwMode="auto">
          <a:xfrm>
            <a:off x="7543800" y="1524000"/>
            <a:ext cx="1371600" cy="2590800"/>
            <a:chOff x="6477000" y="1981200"/>
            <a:chExt cx="1371600" cy="2590800"/>
          </a:xfrm>
        </p:grpSpPr>
        <p:sp>
          <p:nvSpPr>
            <p:cNvPr id="24593" name="Oval 46"/>
            <p:cNvSpPr>
              <a:spLocks noChangeArrowheads="1"/>
            </p:cNvSpPr>
            <p:nvPr/>
          </p:nvSpPr>
          <p:spPr bwMode="auto">
            <a:xfrm>
              <a:off x="6858000" y="19812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rPr>
                <a:t>S</a:t>
              </a:r>
            </a:p>
            <a:p>
              <a:pPr algn="ctr"/>
              <a:r>
                <a:rPr lang="en-GB" altLang="en-US" sz="1600">
                  <a:latin typeface="Arial" charset="0"/>
                  <a:sym typeface="Symbol" charset="2"/>
                </a:rPr>
                <a:t>=</a:t>
              </a:r>
              <a:r>
                <a:rPr lang="en-GB" altLang="en-US" sz="1600">
                  <a:latin typeface="Arial" charset="0"/>
                </a:rPr>
                <a:t>3</a:t>
              </a:r>
            </a:p>
          </p:txBody>
        </p:sp>
        <p:sp>
          <p:nvSpPr>
            <p:cNvPr id="2" name="Oval 53"/>
            <p:cNvSpPr>
              <a:spLocks noChangeArrowheads="1"/>
            </p:cNvSpPr>
            <p:nvPr/>
          </p:nvSpPr>
          <p:spPr bwMode="auto">
            <a:xfrm>
              <a:off x="6858000" y="2971800"/>
              <a:ext cx="533400" cy="609600"/>
            </a:xfrm>
            <a:prstGeom prst="ellipse">
              <a:avLst/>
            </a:prstGeom>
            <a:solidFill>
              <a:schemeClr val="accent1">
                <a:lumMod val="60000"/>
                <a:lumOff val="40000"/>
              </a:schemeClr>
            </a:solidFill>
            <a:ln w="9525">
              <a:solidFill>
                <a:schemeClr val="tx1"/>
              </a:solidFill>
              <a:round/>
              <a:headEnd/>
              <a:tailEnd/>
            </a:ln>
          </p:spPr>
          <p:txBody>
            <a:bodyPr wrap="none" anchor="ctr"/>
            <a:lstStyle/>
            <a:p>
              <a:pPr algn="ctr">
                <a:defRPr/>
              </a:pPr>
              <a:r>
                <a:rPr lang="en-GB" sz="1600" dirty="0">
                  <a:latin typeface="Arial" charset="0"/>
                </a:rPr>
                <a:t>X</a:t>
              </a:r>
            </a:p>
            <a:p>
              <a:pPr algn="ctr">
                <a:defRPr/>
              </a:pPr>
              <a:r>
                <a:rPr lang="en-GB" sz="1600" dirty="0">
                  <a:latin typeface="Arial" charset="0"/>
                  <a:sym typeface="Symbol" pitchFamily="18" charset="2"/>
                </a:rPr>
                <a:t></a:t>
              </a:r>
              <a:r>
                <a:rPr lang="en-GB" sz="1600" dirty="0">
                  <a:latin typeface="Arial" charset="0"/>
                </a:rPr>
                <a:t>=4</a:t>
              </a:r>
            </a:p>
          </p:txBody>
        </p:sp>
        <p:sp>
          <p:nvSpPr>
            <p:cNvPr id="24595" name="Oval 54"/>
            <p:cNvSpPr>
              <a:spLocks noChangeArrowheads="1"/>
            </p:cNvSpPr>
            <p:nvPr/>
          </p:nvSpPr>
          <p:spPr bwMode="auto">
            <a:xfrm>
              <a:off x="6477000" y="39624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id-ID" altLang="en-US" sz="1600">
                  <a:latin typeface="Arial" charset="0"/>
                </a:rPr>
                <a:t>...</a:t>
              </a:r>
              <a:endParaRPr lang="en-GB" altLang="en-US" sz="1600">
                <a:latin typeface="Arial" charset="0"/>
              </a:endParaRPr>
            </a:p>
          </p:txBody>
        </p:sp>
        <p:sp>
          <p:nvSpPr>
            <p:cNvPr id="24596" name="Oval 55"/>
            <p:cNvSpPr>
              <a:spLocks noChangeArrowheads="1"/>
            </p:cNvSpPr>
            <p:nvPr/>
          </p:nvSpPr>
          <p:spPr bwMode="auto">
            <a:xfrm>
              <a:off x="7315200" y="39624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id-ID" altLang="en-US" sz="1600">
                  <a:latin typeface="Arial" charset="0"/>
                </a:rPr>
                <a:t>...</a:t>
              </a:r>
              <a:endParaRPr lang="en-GB" altLang="en-US" sz="1600">
                <a:latin typeface="Arial" charset="0"/>
              </a:endParaRPr>
            </a:p>
          </p:txBody>
        </p:sp>
        <p:sp>
          <p:nvSpPr>
            <p:cNvPr id="24597" name="Line 66"/>
            <p:cNvSpPr>
              <a:spLocks noChangeShapeType="1"/>
            </p:cNvSpPr>
            <p:nvPr/>
          </p:nvSpPr>
          <p:spPr bwMode="auto">
            <a:xfrm>
              <a:off x="7162800" y="2614613"/>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8" name="Line 67"/>
            <p:cNvSpPr>
              <a:spLocks noChangeShapeType="1"/>
            </p:cNvSpPr>
            <p:nvPr/>
          </p:nvSpPr>
          <p:spPr bwMode="auto">
            <a:xfrm flipH="1">
              <a:off x="6629400" y="2614612"/>
              <a:ext cx="533400" cy="4333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9" name="Line 68"/>
            <p:cNvSpPr>
              <a:spLocks noChangeShapeType="1"/>
            </p:cNvSpPr>
            <p:nvPr/>
          </p:nvSpPr>
          <p:spPr bwMode="auto">
            <a:xfrm>
              <a:off x="7162800" y="2614613"/>
              <a:ext cx="533400" cy="4333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600" name="Line 67"/>
            <p:cNvSpPr>
              <a:spLocks noChangeShapeType="1"/>
            </p:cNvSpPr>
            <p:nvPr/>
          </p:nvSpPr>
          <p:spPr bwMode="auto">
            <a:xfrm flipH="1">
              <a:off x="6858000" y="3581400"/>
              <a:ext cx="3048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601" name="Line 68"/>
            <p:cNvSpPr>
              <a:spLocks noChangeShapeType="1"/>
            </p:cNvSpPr>
            <p:nvPr/>
          </p:nvSpPr>
          <p:spPr bwMode="auto">
            <a:xfrm>
              <a:off x="7162800" y="3581400"/>
              <a:ext cx="381000" cy="38099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602" name="Line 64"/>
            <p:cNvSpPr>
              <a:spLocks noChangeShapeType="1"/>
            </p:cNvSpPr>
            <p:nvPr/>
          </p:nvSpPr>
          <p:spPr bwMode="auto">
            <a:xfrm flipV="1">
              <a:off x="7239000" y="3581400"/>
              <a:ext cx="304800" cy="3048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grpSp>
        <p:nvGrpSpPr>
          <p:cNvPr id="24582" name="Group 16"/>
          <p:cNvGrpSpPr>
            <a:grpSpLocks/>
          </p:cNvGrpSpPr>
          <p:nvPr/>
        </p:nvGrpSpPr>
        <p:grpSpPr bwMode="auto">
          <a:xfrm>
            <a:off x="8915400" y="3657600"/>
            <a:ext cx="1371600" cy="2590800"/>
            <a:chOff x="6477000" y="1981200"/>
            <a:chExt cx="1371600" cy="2590800"/>
          </a:xfrm>
        </p:grpSpPr>
        <p:sp>
          <p:nvSpPr>
            <p:cNvPr id="24583" name="Oval 46"/>
            <p:cNvSpPr>
              <a:spLocks noChangeArrowheads="1"/>
            </p:cNvSpPr>
            <p:nvPr/>
          </p:nvSpPr>
          <p:spPr bwMode="auto">
            <a:xfrm>
              <a:off x="6858000" y="19812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rPr>
                <a:t>S</a:t>
              </a:r>
            </a:p>
            <a:p>
              <a:pPr algn="ctr"/>
              <a:r>
                <a:rPr lang="en-GB" altLang="en-US" sz="1600">
                  <a:latin typeface="Arial" charset="0"/>
                  <a:sym typeface="Symbol" charset="2"/>
                </a:rPr>
                <a:t>=</a:t>
              </a:r>
              <a:r>
                <a:rPr lang="id-ID" altLang="en-US" sz="1600">
                  <a:latin typeface="Arial" charset="0"/>
                  <a:sym typeface="Symbol" charset="2"/>
                </a:rPr>
                <a:t>5</a:t>
              </a:r>
              <a:endParaRPr lang="en-GB" altLang="en-US" sz="1600">
                <a:latin typeface="Arial" charset="0"/>
              </a:endParaRPr>
            </a:p>
          </p:txBody>
        </p:sp>
        <p:sp>
          <p:nvSpPr>
            <p:cNvPr id="18" name="Oval 53"/>
            <p:cNvSpPr>
              <a:spLocks noChangeArrowheads="1"/>
            </p:cNvSpPr>
            <p:nvPr/>
          </p:nvSpPr>
          <p:spPr bwMode="auto">
            <a:xfrm>
              <a:off x="6858000" y="2971800"/>
              <a:ext cx="533400" cy="609600"/>
            </a:xfrm>
            <a:prstGeom prst="ellipse">
              <a:avLst/>
            </a:prstGeom>
            <a:solidFill>
              <a:schemeClr val="accent1">
                <a:lumMod val="60000"/>
                <a:lumOff val="40000"/>
              </a:schemeClr>
            </a:solidFill>
            <a:ln w="9525">
              <a:solidFill>
                <a:schemeClr val="tx1"/>
              </a:solidFill>
              <a:round/>
              <a:headEnd/>
              <a:tailEnd/>
            </a:ln>
          </p:spPr>
          <p:txBody>
            <a:bodyPr wrap="none" anchor="ctr"/>
            <a:lstStyle/>
            <a:p>
              <a:pPr algn="ctr">
                <a:defRPr/>
              </a:pPr>
              <a:r>
                <a:rPr lang="en-GB" sz="1600" dirty="0">
                  <a:latin typeface="Arial" charset="0"/>
                </a:rPr>
                <a:t>X</a:t>
              </a:r>
            </a:p>
            <a:p>
              <a:pPr algn="ctr">
                <a:defRPr/>
              </a:pPr>
              <a:r>
                <a:rPr lang="en-GB" sz="1600" dirty="0">
                  <a:latin typeface="Arial" charset="0"/>
                  <a:sym typeface="Symbol" pitchFamily="18" charset="2"/>
                </a:rPr>
                <a:t></a:t>
              </a:r>
              <a:r>
                <a:rPr lang="en-GB" sz="1600" dirty="0">
                  <a:latin typeface="Arial" charset="0"/>
                </a:rPr>
                <a:t>=4</a:t>
              </a:r>
            </a:p>
          </p:txBody>
        </p:sp>
        <p:sp>
          <p:nvSpPr>
            <p:cNvPr id="24585" name="Oval 54"/>
            <p:cNvSpPr>
              <a:spLocks noChangeArrowheads="1"/>
            </p:cNvSpPr>
            <p:nvPr/>
          </p:nvSpPr>
          <p:spPr bwMode="auto">
            <a:xfrm>
              <a:off x="6477000" y="39624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id-ID" altLang="en-US" sz="1600">
                  <a:latin typeface="Arial" charset="0"/>
                </a:rPr>
                <a:t>...</a:t>
              </a:r>
              <a:endParaRPr lang="en-GB" altLang="en-US" sz="1600">
                <a:latin typeface="Arial" charset="0"/>
              </a:endParaRPr>
            </a:p>
          </p:txBody>
        </p:sp>
        <p:sp>
          <p:nvSpPr>
            <p:cNvPr id="24586" name="Oval 55"/>
            <p:cNvSpPr>
              <a:spLocks noChangeArrowheads="1"/>
            </p:cNvSpPr>
            <p:nvPr/>
          </p:nvSpPr>
          <p:spPr bwMode="auto">
            <a:xfrm>
              <a:off x="7315200" y="3962400"/>
              <a:ext cx="533400" cy="6096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id-ID" altLang="en-US" sz="1600">
                  <a:latin typeface="Arial" charset="0"/>
                </a:rPr>
                <a:t>...</a:t>
              </a:r>
              <a:endParaRPr lang="en-GB" altLang="en-US" sz="1600">
                <a:latin typeface="Arial" charset="0"/>
              </a:endParaRPr>
            </a:p>
          </p:txBody>
        </p:sp>
        <p:sp>
          <p:nvSpPr>
            <p:cNvPr id="24587" name="Line 66"/>
            <p:cNvSpPr>
              <a:spLocks noChangeShapeType="1"/>
            </p:cNvSpPr>
            <p:nvPr/>
          </p:nvSpPr>
          <p:spPr bwMode="auto">
            <a:xfrm>
              <a:off x="7162800" y="2614613"/>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88" name="Line 67"/>
            <p:cNvSpPr>
              <a:spLocks noChangeShapeType="1"/>
            </p:cNvSpPr>
            <p:nvPr/>
          </p:nvSpPr>
          <p:spPr bwMode="auto">
            <a:xfrm flipH="1">
              <a:off x="6629400" y="2614612"/>
              <a:ext cx="533400" cy="4333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89" name="Line 68"/>
            <p:cNvSpPr>
              <a:spLocks noChangeShapeType="1"/>
            </p:cNvSpPr>
            <p:nvPr/>
          </p:nvSpPr>
          <p:spPr bwMode="auto">
            <a:xfrm>
              <a:off x="7162800" y="2614613"/>
              <a:ext cx="533400" cy="4333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0" name="Line 67"/>
            <p:cNvSpPr>
              <a:spLocks noChangeShapeType="1"/>
            </p:cNvSpPr>
            <p:nvPr/>
          </p:nvSpPr>
          <p:spPr bwMode="auto">
            <a:xfrm flipH="1">
              <a:off x="6858000" y="3581400"/>
              <a:ext cx="3048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1" name="Line 68"/>
            <p:cNvSpPr>
              <a:spLocks noChangeShapeType="1"/>
            </p:cNvSpPr>
            <p:nvPr/>
          </p:nvSpPr>
          <p:spPr bwMode="auto">
            <a:xfrm>
              <a:off x="7162800" y="3581400"/>
              <a:ext cx="381000" cy="380999"/>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2" name="Line 64"/>
            <p:cNvSpPr>
              <a:spLocks noChangeShapeType="1"/>
            </p:cNvSpPr>
            <p:nvPr/>
          </p:nvSpPr>
          <p:spPr bwMode="auto">
            <a:xfrm flipV="1">
              <a:off x="7162800" y="3657600"/>
              <a:ext cx="533400" cy="15240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Tree>
    <p:extLst>
      <p:ext uri="{BB962C8B-B14F-4D97-AF65-F5344CB8AC3E}">
        <p14:creationId xmlns:p14="http://schemas.microsoft.com/office/powerpoint/2010/main" val="22398160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AA59A8D-2330-AC47-82A9-33D03406E9BF}" type="slidenum">
              <a:rPr lang="en-GB" altLang="en-US" sz="1400"/>
              <a:pPr/>
              <a:t>25</a:t>
            </a:fld>
            <a:endParaRPr lang="en-GB" altLang="en-US" sz="1400"/>
          </a:p>
        </p:txBody>
      </p:sp>
      <p:sp>
        <p:nvSpPr>
          <p:cNvPr id="25603" name="Rectangle 38"/>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25604" name="Rectangle 2"/>
          <p:cNvSpPr>
            <a:spLocks noGrp="1" noChangeArrowheads="1"/>
          </p:cNvSpPr>
          <p:nvPr>
            <p:ph type="body" idx="1"/>
          </p:nvPr>
        </p:nvSpPr>
        <p:spPr>
          <a:xfrm>
            <a:off x="2133600" y="1447800"/>
            <a:ext cx="7772400" cy="609600"/>
          </a:xfrm>
        </p:spPr>
        <p:txBody>
          <a:bodyPr/>
          <a:lstStyle/>
          <a:p>
            <a:pPr>
              <a:buFontTx/>
              <a:buNone/>
            </a:pPr>
            <a:r>
              <a:rPr lang="en-GB" altLang="en-US" sz="2000" b="1">
                <a:latin typeface="Arial" charset="0"/>
              </a:rPr>
              <a:t>minimax(A, 0, 4)</a:t>
            </a:r>
            <a:endParaRPr lang="en-GB" altLang="en-US" sz="2400">
              <a:latin typeface="Arial" charset="0"/>
            </a:endParaRPr>
          </a:p>
          <a:p>
            <a:pPr>
              <a:buFontTx/>
              <a:buNone/>
            </a:pPr>
            <a:endParaRPr lang="en-GB" altLang="en-US" sz="2400">
              <a:latin typeface="Arial" charset="0"/>
            </a:endParaRPr>
          </a:p>
        </p:txBody>
      </p:sp>
      <p:sp>
        <p:nvSpPr>
          <p:cNvPr id="21913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a:t>
            </a:r>
          </a:p>
        </p:txBody>
      </p:sp>
      <p:sp>
        <p:nvSpPr>
          <p:cNvPr id="25606" name="Text Box 36"/>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25607" name="Text Box 39"/>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25608" name="Text Box 40"/>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5609" name="Oval 42"/>
          <p:cNvSpPr>
            <a:spLocks noChangeArrowheads="1"/>
          </p:cNvSpPr>
          <p:nvPr/>
        </p:nvSpPr>
        <p:spPr bwMode="auto">
          <a:xfrm>
            <a:off x="5105400" y="2286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800">
                <a:latin typeface="Arial" charset="0"/>
                <a:sym typeface="Symbol" charset="2"/>
              </a:rPr>
              <a:t>=</a:t>
            </a:r>
            <a:endParaRPr lang="en-GB" altLang="en-US" sz="1800">
              <a:latin typeface="Arial" charset="0"/>
            </a:endParaRPr>
          </a:p>
        </p:txBody>
      </p:sp>
      <p:sp>
        <p:nvSpPr>
          <p:cNvPr id="25610" name="Oval 43"/>
          <p:cNvSpPr>
            <a:spLocks noChangeArrowheads="1"/>
          </p:cNvSpPr>
          <p:nvPr/>
        </p:nvSpPr>
        <p:spPr bwMode="auto">
          <a:xfrm>
            <a:off x="27432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p:txBody>
      </p:sp>
      <p:sp>
        <p:nvSpPr>
          <p:cNvPr id="25611" name="Oval 44"/>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25612" name="Oval 45"/>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25613" name="Oval 46"/>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25614" name="Oval 47"/>
          <p:cNvSpPr>
            <a:spLocks noChangeArrowheads="1"/>
          </p:cNvSpPr>
          <p:nvPr/>
        </p:nvSpPr>
        <p:spPr bwMode="auto">
          <a:xfrm>
            <a:off x="23622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p:txBody>
      </p:sp>
      <p:sp>
        <p:nvSpPr>
          <p:cNvPr id="25615" name="Oval 48"/>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25616" name="Oval 49"/>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25617" name="Oval 50"/>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25618" name="Oval 51"/>
          <p:cNvSpPr>
            <a:spLocks noChangeArrowheads="1"/>
          </p:cNvSpPr>
          <p:nvPr/>
        </p:nvSpPr>
        <p:spPr bwMode="auto">
          <a:xfrm>
            <a:off x="25908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25619" name="Oval 52"/>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25620" name="Oval 53"/>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25621" name="Oval 54"/>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25622" name="Oval 55"/>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25623" name="Oval 56"/>
          <p:cNvSpPr>
            <a:spLocks noChangeArrowheads="1"/>
          </p:cNvSpPr>
          <p:nvPr/>
        </p:nvSpPr>
        <p:spPr bwMode="auto">
          <a:xfrm>
            <a:off x="20574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25624" name="Line 57"/>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25" name="Line 58"/>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26" name="Line 59"/>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27" name="Line 60"/>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28" name="Line 61"/>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29" name="Line 62"/>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0" name="Line 63"/>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1" name="Line 64"/>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2" name="Line 65"/>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3" name="Line 66"/>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4" name="Line 67"/>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5" name="Line 68"/>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36" name="Oval 72"/>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25637" name="Oval 73"/>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25638" name="Oval 74"/>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25639" name="Oval 75"/>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25640" name="Oval 76"/>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25641" name="Oval 77"/>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25642" name="Oval 78"/>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25643" name="Oval 79"/>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25644" name="Oval 80"/>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25645" name="Line 81"/>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46" name="Line 82"/>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47" name="Line 83"/>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48" name="Line 84"/>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49" name="Line 85"/>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0" name="Line 86"/>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1" name="Line 87"/>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2" name="Line 88"/>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3" name="Line 89"/>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4" name="Line 90"/>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5655" name="Line 91"/>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20674184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9F2C88F0-266E-2841-A996-B44D42517233}" type="slidenum">
              <a:rPr lang="en-GB" altLang="en-US" sz="1400"/>
              <a:pPr/>
              <a:t>26</a:t>
            </a:fld>
            <a:endParaRPr lang="en-GB" altLang="en-US" sz="1400"/>
          </a:p>
        </p:txBody>
      </p:sp>
      <p:sp>
        <p:nvSpPr>
          <p:cNvPr id="2662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26628"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minimax(B, 1, 4)</a:t>
            </a:r>
            <a:endParaRPr lang="en-GB" altLang="en-US" sz="2000">
              <a:latin typeface="Arial" charset="0"/>
            </a:endParaRPr>
          </a:p>
          <a:p>
            <a:pPr>
              <a:buFontTx/>
              <a:buNone/>
            </a:pPr>
            <a:endParaRPr lang="en-GB" altLang="en-US" sz="2400">
              <a:latin typeface="Arial" charset="0"/>
            </a:endParaRPr>
          </a:p>
        </p:txBody>
      </p:sp>
      <p:sp>
        <p:nvSpPr>
          <p:cNvPr id="24576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a:t>
            </a:r>
          </a:p>
        </p:txBody>
      </p:sp>
      <p:sp>
        <p:nvSpPr>
          <p:cNvPr id="2663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2663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2663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663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663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6635"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2663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2663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26638" name="Oval 13"/>
          <p:cNvSpPr>
            <a:spLocks noChangeArrowheads="1"/>
          </p:cNvSpPr>
          <p:nvPr/>
        </p:nvSpPr>
        <p:spPr bwMode="auto">
          <a:xfrm>
            <a:off x="23622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p:txBody>
      </p:sp>
      <p:sp>
        <p:nvSpPr>
          <p:cNvPr id="26639"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26640"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26641"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26642" name="Oval 17"/>
          <p:cNvSpPr>
            <a:spLocks noChangeArrowheads="1"/>
          </p:cNvSpPr>
          <p:nvPr/>
        </p:nvSpPr>
        <p:spPr bwMode="auto">
          <a:xfrm>
            <a:off x="25908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26643"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2664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2664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2664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26647" name="Oval 22"/>
          <p:cNvSpPr>
            <a:spLocks noChangeArrowheads="1"/>
          </p:cNvSpPr>
          <p:nvPr/>
        </p:nvSpPr>
        <p:spPr bwMode="auto">
          <a:xfrm>
            <a:off x="20574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2664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4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5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60"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26661" name="Oval 36"/>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26662"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26663"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26664"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26665"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26666"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26667"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26668"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26669"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0"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1"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2"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3"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4"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5"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6"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7"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8"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79"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6680"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26681"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8166991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DAC4523-3A0D-2940-B2E2-A2DFFF971152}" type="slidenum">
              <a:rPr lang="en-GB" altLang="en-US" sz="1400"/>
              <a:pPr/>
              <a:t>27</a:t>
            </a:fld>
            <a:endParaRPr lang="en-GB" altLang="en-US" sz="1400"/>
          </a:p>
        </p:txBody>
      </p:sp>
      <p:sp>
        <p:nvSpPr>
          <p:cNvPr id="2765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27652" name="Rectangle 3"/>
          <p:cNvSpPr>
            <a:spLocks noGrp="1" noChangeArrowheads="1"/>
          </p:cNvSpPr>
          <p:nvPr>
            <p:ph type="body" idx="1"/>
          </p:nvPr>
        </p:nvSpPr>
        <p:spPr>
          <a:xfrm>
            <a:off x="2133600" y="1447800"/>
            <a:ext cx="7772400" cy="4724400"/>
          </a:xfrm>
        </p:spPr>
        <p:txBody>
          <a:bodyPr/>
          <a:lstStyle/>
          <a:p>
            <a:pPr>
              <a:buFontTx/>
              <a:buNone/>
            </a:pPr>
            <a:r>
              <a:rPr lang="en-GB" altLang="en-US" sz="2000" b="1">
                <a:latin typeface="Arial" charset="0"/>
              </a:rPr>
              <a:t>minimax(F, 2, 4)</a:t>
            </a:r>
            <a:endParaRPr lang="en-GB" altLang="en-US" sz="2000">
              <a:latin typeface="Arial" charset="0"/>
            </a:endParaRPr>
          </a:p>
          <a:p>
            <a:pPr>
              <a:buFontTx/>
              <a:buNone/>
            </a:pPr>
            <a:endParaRPr lang="en-GB" altLang="en-US" sz="2400">
              <a:latin typeface="Arial" charset="0"/>
            </a:endParaRPr>
          </a:p>
        </p:txBody>
      </p:sp>
      <p:sp>
        <p:nvSpPr>
          <p:cNvPr id="24678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(3)</a:t>
            </a:r>
          </a:p>
        </p:txBody>
      </p:sp>
      <p:sp>
        <p:nvSpPr>
          <p:cNvPr id="2765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2765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2765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765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765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7659"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27660"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2766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2766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800">
                <a:latin typeface="Arial" charset="0"/>
              </a:rPr>
              <a:t>=</a:t>
            </a:r>
          </a:p>
        </p:txBody>
      </p:sp>
      <p:sp>
        <p:nvSpPr>
          <p:cNvPr id="27663"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27664"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27665"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27666" name="Oval 17"/>
          <p:cNvSpPr>
            <a:spLocks noChangeArrowheads="1"/>
          </p:cNvSpPr>
          <p:nvPr/>
        </p:nvSpPr>
        <p:spPr bwMode="auto">
          <a:xfrm>
            <a:off x="25908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27667"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2766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2766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2767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27671" name="Oval 22"/>
          <p:cNvSpPr>
            <a:spLocks noChangeArrowheads="1"/>
          </p:cNvSpPr>
          <p:nvPr/>
        </p:nvSpPr>
        <p:spPr bwMode="auto">
          <a:xfrm>
            <a:off x="20574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2767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7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8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8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8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8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84"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27685" name="Oval 36"/>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27686"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27687"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27688"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27689"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27690"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27691"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27692"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27693"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4"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5"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6"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7"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8"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699"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700"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701"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702"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703"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7704"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27705"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27706"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7707"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Tree>
    <p:extLst>
      <p:ext uri="{BB962C8B-B14F-4D97-AF65-F5344CB8AC3E}">
        <p14:creationId xmlns:p14="http://schemas.microsoft.com/office/powerpoint/2010/main" val="16951470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EE24F90-C836-354F-BDEA-357C04338E42}" type="slidenum">
              <a:rPr lang="en-GB" altLang="en-US" sz="1400"/>
              <a:pPr/>
              <a:t>28</a:t>
            </a:fld>
            <a:endParaRPr lang="en-GB" altLang="en-US" sz="1400"/>
          </a:p>
        </p:txBody>
      </p:sp>
      <p:sp>
        <p:nvSpPr>
          <p:cNvPr id="2867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28676" name="Rectangle 3"/>
          <p:cNvSpPr>
            <a:spLocks noGrp="1" noChangeArrowheads="1"/>
          </p:cNvSpPr>
          <p:nvPr>
            <p:ph type="body" idx="1"/>
          </p:nvPr>
        </p:nvSpPr>
        <p:spPr>
          <a:xfrm>
            <a:off x="2133600" y="1447800"/>
            <a:ext cx="7772400" cy="4724400"/>
          </a:xfrm>
        </p:spPr>
        <p:txBody>
          <a:bodyPr/>
          <a:lstStyle/>
          <a:p>
            <a:pPr>
              <a:buFontTx/>
              <a:buNone/>
            </a:pPr>
            <a:r>
              <a:rPr lang="en-GB" altLang="en-US" sz="2000" b="1">
                <a:latin typeface="Arial" charset="0"/>
              </a:rPr>
              <a:t>minimax(N, 3, 4)</a:t>
            </a:r>
            <a:endParaRPr lang="en-GB" altLang="en-US" sz="2000">
              <a:latin typeface="Arial" charset="0"/>
            </a:endParaRPr>
          </a:p>
          <a:p>
            <a:pPr>
              <a:buFontTx/>
              <a:buNone/>
            </a:pPr>
            <a:endParaRPr lang="en-GB" altLang="en-US" sz="2400">
              <a:latin typeface="Arial" charset="0"/>
            </a:endParaRPr>
          </a:p>
        </p:txBody>
      </p:sp>
      <p:sp>
        <p:nvSpPr>
          <p:cNvPr id="24781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(4)</a:t>
            </a:r>
          </a:p>
        </p:txBody>
      </p:sp>
      <p:sp>
        <p:nvSpPr>
          <p:cNvPr id="2867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2867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2868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868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868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8683"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28684"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2868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2868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800">
                <a:latin typeface="Arial" charset="0"/>
              </a:rPr>
              <a:t>=</a:t>
            </a:r>
          </a:p>
        </p:txBody>
      </p:sp>
      <p:sp>
        <p:nvSpPr>
          <p:cNvPr id="28687"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28688"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28689"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28690" name="Oval 17"/>
          <p:cNvSpPr>
            <a:spLocks noChangeArrowheads="1"/>
          </p:cNvSpPr>
          <p:nvPr/>
        </p:nvSpPr>
        <p:spPr bwMode="auto">
          <a:xfrm>
            <a:off x="25908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28691"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2869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2869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2869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2869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2869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9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9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9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08"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28709" name="Oval 36"/>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28710"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28711"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28712"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28713"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28714"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28715"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28716"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28717"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18"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19"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0"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1"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2"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3"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4"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5"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6"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7"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728"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28729"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28730"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8731"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28732" name="Text Box 59"/>
          <p:cNvSpPr txBox="1">
            <a:spLocks noChangeArrowheads="1"/>
          </p:cNvSpPr>
          <p:nvPr/>
        </p:nvSpPr>
        <p:spPr bwMode="auto">
          <a:xfrm>
            <a:off x="9296400" y="4800601"/>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N</a:t>
            </a:r>
            <a:endParaRPr lang="en-GB" altLang="en-US"/>
          </a:p>
        </p:txBody>
      </p:sp>
    </p:spTree>
    <p:extLst>
      <p:ext uri="{BB962C8B-B14F-4D97-AF65-F5344CB8AC3E}">
        <p14:creationId xmlns:p14="http://schemas.microsoft.com/office/powerpoint/2010/main" val="18190805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066997B9-172A-F942-908E-09478BB037DD}" type="slidenum">
              <a:rPr lang="en-GB" altLang="en-US" sz="1400"/>
              <a:pPr/>
              <a:t>29</a:t>
            </a:fld>
            <a:endParaRPr lang="en-GB" altLang="en-US" sz="1400"/>
          </a:p>
        </p:txBody>
      </p:sp>
      <p:sp>
        <p:nvSpPr>
          <p:cNvPr id="29699"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29700"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minimax(F, 2, 4) </a:t>
            </a:r>
            <a:r>
              <a:rPr lang="en-GB" altLang="en-US" sz="2000">
                <a:latin typeface="Arial" charset="0"/>
              </a:rPr>
              <a:t>is returned to </a:t>
            </a:r>
            <a:r>
              <a:rPr lang="en-GB" altLang="en-US" sz="2400" b="1">
                <a:latin typeface="Arial" charset="0"/>
                <a:sym typeface="Symbol" charset="2"/>
              </a:rPr>
              <a:t></a:t>
            </a:r>
            <a:r>
              <a:rPr lang="en-GB" altLang="en-US" sz="2000" b="1">
                <a:latin typeface="Arial" charset="0"/>
              </a:rPr>
              <a:t> = 4 </a:t>
            </a:r>
            <a:r>
              <a:rPr lang="en-GB" altLang="en-US" sz="2000">
                <a:latin typeface="Arial" charset="0"/>
              </a:rPr>
              <a:t>, maximum seen so far</a:t>
            </a:r>
          </a:p>
          <a:p>
            <a:pPr>
              <a:buFontTx/>
              <a:buNone/>
            </a:pPr>
            <a:endParaRPr lang="en-GB" altLang="en-US" sz="2400">
              <a:latin typeface="Arial" charset="0"/>
            </a:endParaRPr>
          </a:p>
        </p:txBody>
      </p:sp>
      <p:sp>
        <p:nvSpPr>
          <p:cNvPr id="24883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(5)</a:t>
            </a:r>
          </a:p>
        </p:txBody>
      </p:sp>
      <p:sp>
        <p:nvSpPr>
          <p:cNvPr id="29702"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29703"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29704"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9705"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9706"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29707"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29708"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29709"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29710"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29711"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29712"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29713"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29714" name="Oval 17"/>
          <p:cNvSpPr>
            <a:spLocks noChangeArrowheads="1"/>
          </p:cNvSpPr>
          <p:nvPr/>
        </p:nvSpPr>
        <p:spPr bwMode="auto">
          <a:xfrm>
            <a:off x="2590800" y="4495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p:txBody>
      </p:sp>
      <p:sp>
        <p:nvSpPr>
          <p:cNvPr id="29715"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29716"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29717"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29718"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29719"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29720"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1"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2"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4"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5"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6"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7"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8"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29"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30"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31"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32"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29733" name="Oval 36"/>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29734"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29735"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29736"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29737"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29738"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29739"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29740"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29741"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2"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3"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4"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5"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6"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7"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8"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49"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50"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51"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52"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29753"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29754"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29755"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Tree>
    <p:extLst>
      <p:ext uri="{BB962C8B-B14F-4D97-AF65-F5344CB8AC3E}">
        <p14:creationId xmlns:p14="http://schemas.microsoft.com/office/powerpoint/2010/main" val="17092354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ADE7D8C-7274-D34B-87A9-FB02923CEECF}" type="slidenum">
              <a:rPr lang="en-GB" altLang="en-US" sz="1400"/>
              <a:pPr/>
              <a:t>3</a:t>
            </a:fld>
            <a:endParaRPr lang="en-GB" altLang="en-US" sz="1400"/>
          </a:p>
        </p:txBody>
      </p:sp>
      <p:sp>
        <p:nvSpPr>
          <p:cNvPr id="4099" name="Rectangle 4"/>
          <p:cNvSpPr>
            <a:spLocks noGrp="1" noChangeArrowheads="1"/>
          </p:cNvSpPr>
          <p:nvPr>
            <p:ph type="body" idx="1"/>
          </p:nvPr>
        </p:nvSpPr>
        <p:spPr>
          <a:xfrm>
            <a:off x="2209800" y="1524000"/>
            <a:ext cx="7696200" cy="4572000"/>
          </a:xfrm>
        </p:spPr>
        <p:txBody>
          <a:bodyPr/>
          <a:lstStyle/>
          <a:p>
            <a:r>
              <a:rPr lang="en-GB" altLang="en-US">
                <a:latin typeface="Arial" charset="0"/>
              </a:rPr>
              <a:t>AI games</a:t>
            </a:r>
          </a:p>
          <a:p>
            <a:r>
              <a:rPr lang="en-GB" altLang="en-US">
                <a:latin typeface="Arial" charset="0"/>
              </a:rPr>
              <a:t>Game playing as search</a:t>
            </a:r>
          </a:p>
          <a:p>
            <a:r>
              <a:rPr lang="en-GB" altLang="en-US">
                <a:latin typeface="Arial" charset="0"/>
              </a:rPr>
              <a:t>Minimax algorithm</a:t>
            </a:r>
          </a:p>
          <a:p>
            <a:r>
              <a:rPr lang="en-GB" altLang="en-US">
                <a:latin typeface="Arial" charset="0"/>
              </a:rPr>
              <a:t>Alpha-Beta pruning</a:t>
            </a:r>
          </a:p>
          <a:p>
            <a:r>
              <a:rPr lang="en-GB" altLang="en-US">
                <a:latin typeface="Arial" charset="0"/>
              </a:rPr>
              <a:t>Using heuristics and evaluation function</a:t>
            </a:r>
          </a:p>
          <a:p>
            <a:r>
              <a:rPr lang="en-GB" altLang="en-US">
                <a:latin typeface="Arial" charset="0"/>
              </a:rPr>
              <a:t>Non-deterministic games</a:t>
            </a:r>
          </a:p>
          <a:p>
            <a:r>
              <a:rPr lang="en-GB" altLang="en-US">
                <a:latin typeface="Arial" charset="0"/>
              </a:rPr>
              <a:t>State-of-the-Art game programs</a:t>
            </a:r>
          </a:p>
          <a:p>
            <a:endParaRPr lang="en-GB" altLang="en-US">
              <a:latin typeface="Arial" charset="0"/>
            </a:endParaRPr>
          </a:p>
        </p:txBody>
      </p:sp>
      <p:sp>
        <p:nvSpPr>
          <p:cNvPr id="283653" name="Rectangle 5"/>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Outline</a:t>
            </a:r>
          </a:p>
        </p:txBody>
      </p:sp>
    </p:spTree>
    <p:extLst>
      <p:ext uri="{BB962C8B-B14F-4D97-AF65-F5344CB8AC3E}">
        <p14:creationId xmlns:p14="http://schemas.microsoft.com/office/powerpoint/2010/main" val="11721625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ECA15039-1BB3-5A41-8C55-BD768CA0EA9E}" type="slidenum">
              <a:rPr lang="en-GB" altLang="en-US" sz="1400"/>
              <a:pPr/>
              <a:t>30</a:t>
            </a:fld>
            <a:endParaRPr lang="en-GB" altLang="en-US" sz="1400"/>
          </a:p>
        </p:txBody>
      </p:sp>
      <p:sp>
        <p:nvSpPr>
          <p:cNvPr id="30723"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0724"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minimax(O, 3, 4)</a:t>
            </a:r>
            <a:endParaRPr lang="en-GB" altLang="en-US" sz="2400">
              <a:latin typeface="Arial" charset="0"/>
            </a:endParaRPr>
          </a:p>
        </p:txBody>
      </p:sp>
      <p:sp>
        <p:nvSpPr>
          <p:cNvPr id="249860"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(6)</a:t>
            </a:r>
          </a:p>
        </p:txBody>
      </p:sp>
      <p:sp>
        <p:nvSpPr>
          <p:cNvPr id="30726"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0727"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0728"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0729"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0730"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0731"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0732"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0733"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0734"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0735"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0736"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0737"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0738"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p>
        </p:txBody>
      </p:sp>
      <p:sp>
        <p:nvSpPr>
          <p:cNvPr id="30739"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0740"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0741"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0742"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0743"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0744"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45"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46"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47"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48"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49"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0"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1"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2"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3"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4"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5"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56"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0757" name="Oval 36"/>
          <p:cNvSpPr>
            <a:spLocks noChangeArrowheads="1"/>
          </p:cNvSpPr>
          <p:nvPr/>
        </p:nvSpPr>
        <p:spPr bwMode="auto">
          <a:xfrm>
            <a:off x="22860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0758"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0759"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0760"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0761"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0762"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0763"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0764"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0765"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66"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67"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68"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69"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0"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1"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2"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3"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4"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5"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0776"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0777"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0778"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0779"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30780" name="Text Box 60"/>
          <p:cNvSpPr txBox="1">
            <a:spLocks noChangeArrowheads="1"/>
          </p:cNvSpPr>
          <p:nvPr/>
        </p:nvSpPr>
        <p:spPr bwMode="auto">
          <a:xfrm>
            <a:off x="9296400" y="4876801"/>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O</a:t>
            </a:r>
            <a:endParaRPr lang="en-GB" altLang="en-US"/>
          </a:p>
        </p:txBody>
      </p:sp>
      <p:sp>
        <p:nvSpPr>
          <p:cNvPr id="30781"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23068910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C5B5101-E690-7544-AB0D-E8C89168F662}" type="slidenum">
              <a:rPr lang="en-GB" altLang="en-US" sz="1400"/>
              <a:pPr/>
              <a:t>31</a:t>
            </a:fld>
            <a:endParaRPr lang="en-GB" altLang="en-US" sz="1400"/>
          </a:p>
        </p:txBody>
      </p:sp>
      <p:sp>
        <p:nvSpPr>
          <p:cNvPr id="3174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1748"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minimax(W, 4, 4)</a:t>
            </a:r>
            <a:endParaRPr lang="en-GB" altLang="en-US" sz="2400">
              <a:latin typeface="Arial" charset="0"/>
            </a:endParaRPr>
          </a:p>
        </p:txBody>
      </p:sp>
      <p:sp>
        <p:nvSpPr>
          <p:cNvPr id="25088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(7)</a:t>
            </a:r>
          </a:p>
        </p:txBody>
      </p:sp>
      <p:sp>
        <p:nvSpPr>
          <p:cNvPr id="3175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175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175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175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175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1755"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175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175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175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1759"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1760"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1761"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176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p>
        </p:txBody>
      </p:sp>
      <p:sp>
        <p:nvSpPr>
          <p:cNvPr id="31763"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176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176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176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176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176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6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7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80"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1781"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1782"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1783"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1784"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1785"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1786"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1787"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1788"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1789"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0"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1"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2"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3"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4"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5"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6"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7"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8"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799"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1800"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1801"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1802"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1803"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31804" name="Text Box 60"/>
          <p:cNvSpPr txBox="1">
            <a:spLocks noChangeArrowheads="1"/>
          </p:cNvSpPr>
          <p:nvPr/>
        </p:nvSpPr>
        <p:spPr bwMode="auto">
          <a:xfrm>
            <a:off x="9296400" y="4876801"/>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O</a:t>
            </a:r>
            <a:endParaRPr lang="en-GB" altLang="en-US"/>
          </a:p>
        </p:txBody>
      </p:sp>
      <p:sp>
        <p:nvSpPr>
          <p:cNvPr id="31805" name="Text Box 61"/>
          <p:cNvSpPr txBox="1">
            <a:spLocks noChangeArrowheads="1"/>
          </p:cNvSpPr>
          <p:nvPr/>
        </p:nvSpPr>
        <p:spPr bwMode="auto">
          <a:xfrm>
            <a:off x="9296401" y="4572001"/>
            <a:ext cx="4238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W</a:t>
            </a:r>
            <a:endParaRPr lang="en-GB" altLang="en-US"/>
          </a:p>
        </p:txBody>
      </p:sp>
      <p:sp>
        <p:nvSpPr>
          <p:cNvPr id="31806"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98387212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DC7AD9A-0CFC-FD44-BFC0-387A0D562D30}" type="slidenum">
              <a:rPr lang="en-GB" altLang="en-US" sz="1400"/>
              <a:pPr/>
              <a:t>32</a:t>
            </a:fld>
            <a:endParaRPr lang="en-GB" altLang="en-US" sz="1400"/>
          </a:p>
        </p:txBody>
      </p:sp>
      <p:sp>
        <p:nvSpPr>
          <p:cNvPr id="3277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2772"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minimax(O, 3, 4)</a:t>
            </a:r>
            <a:r>
              <a:rPr lang="en-GB" altLang="en-US" sz="2000">
                <a:latin typeface="Arial" charset="0"/>
              </a:rPr>
              <a:t> is returned to </a:t>
            </a:r>
            <a:r>
              <a:rPr lang="en-GB" altLang="en-US" sz="2400">
                <a:latin typeface="Arial" charset="0"/>
                <a:sym typeface="Symbol" charset="2"/>
              </a:rPr>
              <a:t> </a:t>
            </a:r>
            <a:r>
              <a:rPr lang="en-GB" altLang="en-US" sz="2000" b="1">
                <a:latin typeface="Arial" charset="0"/>
              </a:rPr>
              <a:t>= -3</a:t>
            </a:r>
            <a:r>
              <a:rPr lang="en-GB" altLang="en-US" sz="2000">
                <a:latin typeface="Arial" charset="0"/>
              </a:rPr>
              <a:t>, minimum seen so far</a:t>
            </a:r>
          </a:p>
        </p:txBody>
      </p:sp>
      <p:sp>
        <p:nvSpPr>
          <p:cNvPr id="25190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(8)</a:t>
            </a:r>
          </a:p>
        </p:txBody>
      </p:sp>
      <p:sp>
        <p:nvSpPr>
          <p:cNvPr id="3277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277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277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277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277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2779"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2780"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278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278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2783"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2784"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2785"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278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2787"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278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278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279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279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279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79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0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0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0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0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04" name="Oval 35"/>
          <p:cNvSpPr>
            <a:spLocks noChangeArrowheads="1"/>
          </p:cNvSpPr>
          <p:nvPr/>
        </p:nvSpPr>
        <p:spPr bwMode="auto">
          <a:xfrm>
            <a:off x="2819400" y="52578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2805"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2806"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2807"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2808"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2809"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2810"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2811"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2812"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2813"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4"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5"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6"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7"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8"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19"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20"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21"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22"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23"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2824"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2825"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2826"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2827"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32828" name="Text Box 60"/>
          <p:cNvSpPr txBox="1">
            <a:spLocks noChangeArrowheads="1"/>
          </p:cNvSpPr>
          <p:nvPr/>
        </p:nvSpPr>
        <p:spPr bwMode="auto">
          <a:xfrm>
            <a:off x="9296400" y="4876801"/>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O</a:t>
            </a:r>
            <a:endParaRPr lang="en-GB" altLang="en-US"/>
          </a:p>
        </p:txBody>
      </p:sp>
      <p:sp>
        <p:nvSpPr>
          <p:cNvPr id="32829"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3147733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AD507EF-3C52-E144-9482-5551280F3A9F}" type="slidenum">
              <a:rPr lang="en-GB" altLang="en-US" sz="1400"/>
              <a:pPr/>
              <a:t>33</a:t>
            </a:fld>
            <a:endParaRPr lang="en-GB" altLang="en-US" sz="1400"/>
          </a:p>
        </p:txBody>
      </p:sp>
      <p:sp>
        <p:nvSpPr>
          <p:cNvPr id="3379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3796"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O's </a:t>
            </a:r>
            <a:r>
              <a:rPr lang="en-GB" altLang="en-US" sz="2000" b="1">
                <a:latin typeface="Arial" charset="0"/>
                <a:sym typeface="Symbol" charset="2"/>
              </a:rPr>
              <a:t></a:t>
            </a:r>
            <a:r>
              <a:rPr lang="en-GB" altLang="en-US" sz="2000" b="1">
                <a:latin typeface="Arial" charset="0"/>
              </a:rPr>
              <a:t> </a:t>
            </a:r>
            <a:r>
              <a:rPr lang="en-GB" altLang="en-US" sz="2000" b="1">
                <a:latin typeface="Arial" charset="0"/>
                <a:sym typeface="Symbol" charset="2"/>
              </a:rPr>
              <a:t></a:t>
            </a:r>
            <a:r>
              <a:rPr lang="en-GB" altLang="en-US" sz="2000" b="1">
                <a:latin typeface="Arial" charset="0"/>
              </a:rPr>
              <a:t> F's </a:t>
            </a:r>
            <a:r>
              <a:rPr lang="en-GB" altLang="en-US" sz="2000" b="1">
                <a:latin typeface="Arial" charset="0"/>
                <a:sym typeface="Symbol" charset="2"/>
              </a:rPr>
              <a:t></a:t>
            </a:r>
            <a:r>
              <a:rPr lang="en-GB" altLang="en-US" sz="2000" b="1">
                <a:latin typeface="Arial" charset="0"/>
              </a:rPr>
              <a:t>: </a:t>
            </a:r>
            <a:r>
              <a:rPr lang="en-GB" altLang="en-US" sz="2000">
                <a:latin typeface="Arial" charset="0"/>
              </a:rPr>
              <a:t>stop expanding O (alpha cut-off)</a:t>
            </a:r>
          </a:p>
        </p:txBody>
      </p:sp>
      <p:sp>
        <p:nvSpPr>
          <p:cNvPr id="25293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(9)</a:t>
            </a:r>
          </a:p>
        </p:txBody>
      </p:sp>
      <p:sp>
        <p:nvSpPr>
          <p:cNvPr id="3379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379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380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380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380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3803"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3804"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380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380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3807"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3808"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3809"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3810"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3811"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381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381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381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381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381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1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1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1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28" name="Oval 35"/>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3829"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3830"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3831"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3832"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3833"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3834"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3835"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3836"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3837"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38"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39"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0" name="Line 4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1"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2"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3"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4"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5"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6"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7"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48"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3849"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3850"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3851"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33852" name="Text Box 60"/>
          <p:cNvSpPr txBox="1">
            <a:spLocks noChangeArrowheads="1"/>
          </p:cNvSpPr>
          <p:nvPr/>
        </p:nvSpPr>
        <p:spPr bwMode="auto">
          <a:xfrm>
            <a:off x="9296400" y="4876801"/>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O</a:t>
            </a:r>
            <a:endParaRPr lang="en-GB" altLang="en-US"/>
          </a:p>
        </p:txBody>
      </p:sp>
      <p:sp>
        <p:nvSpPr>
          <p:cNvPr id="33853" name="Line 61"/>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33854"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1442440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9E6684CA-989C-BB48-BA99-290F890A1629}" type="slidenum">
              <a:rPr lang="en-GB" altLang="en-US" sz="1400"/>
              <a:pPr/>
              <a:t>34</a:t>
            </a:fld>
            <a:endParaRPr lang="en-GB" altLang="en-US" sz="1400"/>
          </a:p>
        </p:txBody>
      </p:sp>
      <p:sp>
        <p:nvSpPr>
          <p:cNvPr id="34819"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4820" name="Rectangle 3"/>
          <p:cNvSpPr>
            <a:spLocks noGrp="1" noChangeArrowheads="1"/>
          </p:cNvSpPr>
          <p:nvPr>
            <p:ph type="body" idx="1"/>
          </p:nvPr>
        </p:nvSpPr>
        <p:spPr>
          <a:xfrm>
            <a:off x="2286000" y="1295400"/>
            <a:ext cx="7772400" cy="990600"/>
          </a:xfrm>
        </p:spPr>
        <p:txBody>
          <a:bodyPr/>
          <a:lstStyle/>
          <a:p>
            <a:pPr>
              <a:buFontTx/>
              <a:buNone/>
            </a:pPr>
            <a:r>
              <a:rPr lang="en-GB" altLang="en-US" sz="2000" b="1">
                <a:latin typeface="Arial" charset="0"/>
              </a:rPr>
              <a:t>Why? </a:t>
            </a:r>
            <a:r>
              <a:rPr lang="en-GB" altLang="en-US" sz="2000">
                <a:latin typeface="Arial" charset="0"/>
              </a:rPr>
              <a:t>Smart opponent will choose W or a worse value, thus O's upper bound is -3. So computer should not choose O: -3 since N: 4 is better.</a:t>
            </a:r>
          </a:p>
        </p:txBody>
      </p:sp>
      <p:sp>
        <p:nvSpPr>
          <p:cNvPr id="25395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(10)</a:t>
            </a:r>
          </a:p>
        </p:txBody>
      </p:sp>
      <p:sp>
        <p:nvSpPr>
          <p:cNvPr id="34822"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4823"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4824"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4825"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4826"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4827"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4828"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4829"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4830"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4831"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4832"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4833"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4834"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4835"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4836"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4837"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4838"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4839"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4840"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1"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2"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4"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5"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6"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7"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8"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49"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50"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51"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52"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4853"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4854"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4855"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4856"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4857"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4858"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4859"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4860"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1"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2"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3"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4"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5"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6"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7"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8"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69"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70"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4871"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4872"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4873"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sp>
        <p:nvSpPr>
          <p:cNvPr id="34874" name="Text Box 60"/>
          <p:cNvSpPr txBox="1">
            <a:spLocks noChangeArrowheads="1"/>
          </p:cNvSpPr>
          <p:nvPr/>
        </p:nvSpPr>
        <p:spPr bwMode="auto">
          <a:xfrm>
            <a:off x="9296400" y="4876801"/>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O</a:t>
            </a:r>
            <a:endParaRPr lang="en-GB" altLang="en-US"/>
          </a:p>
        </p:txBody>
      </p:sp>
      <p:grpSp>
        <p:nvGrpSpPr>
          <p:cNvPr id="34875" name="Group 62"/>
          <p:cNvGrpSpPr>
            <a:grpSpLocks/>
          </p:cNvGrpSpPr>
          <p:nvPr/>
        </p:nvGrpSpPr>
        <p:grpSpPr bwMode="auto">
          <a:xfrm>
            <a:off x="2743200" y="4953000"/>
            <a:ext cx="533400" cy="762000"/>
            <a:chOff x="768" y="3120"/>
            <a:chExt cx="336" cy="480"/>
          </a:xfrm>
        </p:grpSpPr>
        <p:sp>
          <p:nvSpPr>
            <p:cNvPr id="34877" name="Oval 35"/>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4878" name="Line 47"/>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4879" name="Line 61"/>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4876" name="Text Box 63"/>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59303399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4A9D6277-D546-C842-9D02-5291F491A06B}" type="slidenum">
              <a:rPr lang="en-GB" altLang="en-US" sz="1400"/>
              <a:pPr/>
              <a:t>35</a:t>
            </a:fld>
            <a:endParaRPr lang="en-GB" altLang="en-US" sz="1400"/>
          </a:p>
        </p:txBody>
      </p:sp>
      <p:sp>
        <p:nvSpPr>
          <p:cNvPr id="35843"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5844"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minimax(F, 2, 4)</a:t>
            </a:r>
            <a:r>
              <a:rPr lang="en-GB" altLang="en-US" sz="2000">
                <a:latin typeface="Arial" charset="0"/>
              </a:rPr>
              <a:t> is returned to </a:t>
            </a:r>
            <a:r>
              <a:rPr lang="en-GB" altLang="en-US" sz="2000" b="1">
                <a:latin typeface="Arial" charset="0"/>
                <a:sym typeface="Symbol" charset="2"/>
              </a:rPr>
              <a:t></a:t>
            </a:r>
            <a:r>
              <a:rPr lang="en-GB" altLang="en-US" sz="2000">
                <a:latin typeface="Arial" charset="0"/>
              </a:rPr>
              <a:t>, with no change (maximation)</a:t>
            </a:r>
          </a:p>
        </p:txBody>
      </p:sp>
      <p:sp>
        <p:nvSpPr>
          <p:cNvPr id="25600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(11)</a:t>
            </a:r>
          </a:p>
        </p:txBody>
      </p:sp>
      <p:sp>
        <p:nvSpPr>
          <p:cNvPr id="35846"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5847"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5848"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5849"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5850"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5851"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5852"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5853"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5854"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5855"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5856"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5857"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5858"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5859"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5860"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5861"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5862"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5863"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5864"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65"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66"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67"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68"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69"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0"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1"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2"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3"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4"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5"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76"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5877"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5878"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5879"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5880"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5881"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5882"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5883"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5884"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85"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86"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87"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88"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89"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90"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91"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92"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93"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894"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5895"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5896"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5897" name="Text Box 58"/>
          <p:cNvSpPr txBox="1">
            <a:spLocks noChangeArrowheads="1"/>
          </p:cNvSpPr>
          <p:nvPr/>
        </p:nvSpPr>
        <p:spPr bwMode="auto">
          <a:xfrm>
            <a:off x="9296401" y="5181601"/>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F</a:t>
            </a:r>
            <a:endParaRPr lang="en-GB" altLang="en-US"/>
          </a:p>
        </p:txBody>
      </p:sp>
      <p:grpSp>
        <p:nvGrpSpPr>
          <p:cNvPr id="35898" name="Group 61"/>
          <p:cNvGrpSpPr>
            <a:grpSpLocks/>
          </p:cNvGrpSpPr>
          <p:nvPr/>
        </p:nvGrpSpPr>
        <p:grpSpPr bwMode="auto">
          <a:xfrm>
            <a:off x="2743200" y="4953000"/>
            <a:ext cx="533400" cy="762000"/>
            <a:chOff x="768" y="3120"/>
            <a:chExt cx="336" cy="480"/>
          </a:xfrm>
        </p:grpSpPr>
        <p:sp>
          <p:nvSpPr>
            <p:cNvPr id="35900" name="Oval 62"/>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5901" name="Line 63"/>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5902" name="Line 64"/>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5899" name="Text Box 65"/>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65069781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BB1E1310-85D5-8A42-BD82-84B390311A45}" type="slidenum">
              <a:rPr lang="en-GB" altLang="en-US" sz="1400"/>
              <a:pPr/>
              <a:t>36</a:t>
            </a:fld>
            <a:endParaRPr lang="en-GB" altLang="en-US" sz="1400"/>
          </a:p>
        </p:txBody>
      </p:sp>
      <p:sp>
        <p:nvSpPr>
          <p:cNvPr id="3686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6868"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minimax(B, 1, 4)</a:t>
            </a:r>
            <a:r>
              <a:rPr lang="en-GB" altLang="en-US" sz="2000">
                <a:latin typeface="Arial" charset="0"/>
              </a:rPr>
              <a:t> is returned to </a:t>
            </a:r>
            <a:r>
              <a:rPr lang="en-GB" altLang="en-US" sz="2000" b="1">
                <a:latin typeface="Arial" charset="0"/>
                <a:sym typeface="Symbol" charset="2"/>
              </a:rPr>
              <a:t> = 4</a:t>
            </a:r>
            <a:r>
              <a:rPr lang="en-GB" altLang="en-US" sz="2000">
                <a:latin typeface="Arial" charset="0"/>
              </a:rPr>
              <a:t> </a:t>
            </a:r>
            <a:r>
              <a:rPr lang="en-GB" altLang="en-US" sz="2000">
                <a:latin typeface="Arial" charset="0"/>
                <a:sym typeface="Symbol" charset="2"/>
              </a:rPr>
              <a:t>minimum seen so far</a:t>
            </a:r>
          </a:p>
        </p:txBody>
      </p:sp>
      <p:sp>
        <p:nvSpPr>
          <p:cNvPr id="25702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(12)</a:t>
            </a:r>
          </a:p>
        </p:txBody>
      </p:sp>
      <p:sp>
        <p:nvSpPr>
          <p:cNvPr id="3687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687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687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687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687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=4</a:t>
            </a:r>
            <a:endParaRPr lang="en-GB" altLang="en-US" sz="1800">
              <a:latin typeface="Arial" charset="0"/>
            </a:endParaRPr>
          </a:p>
        </p:txBody>
      </p:sp>
      <p:sp>
        <p:nvSpPr>
          <p:cNvPr id="36875"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687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687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687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6879" name="Oval 14"/>
          <p:cNvSpPr>
            <a:spLocks noChangeArrowheads="1"/>
          </p:cNvSpPr>
          <p:nvPr/>
        </p:nvSpPr>
        <p:spPr bwMode="auto">
          <a:xfrm>
            <a:off x="29718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6880"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6881"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688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6883"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688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688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688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688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688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8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89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00" name="Oval 36"/>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6901" name="Oval 37"/>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6902" name="Oval 38"/>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6903" name="Oval 39"/>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6904" name="Oval 40"/>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6905" name="Oval 41"/>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6906" name="Oval 42"/>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6907" name="Oval 43"/>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6908" name="Line 44"/>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09" name="Line 45"/>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0" name="Line 46"/>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1" name="Line 48"/>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2" name="Line 49"/>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3" name="Line 50"/>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4" name="Line 51"/>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5" name="Line 52"/>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6" name="Line 53"/>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7" name="Line 54"/>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18" name="Text Box 55"/>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6919" name="Text Box 56"/>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6920" name="Text Box 57"/>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36921" name="Group 60"/>
          <p:cNvGrpSpPr>
            <a:grpSpLocks/>
          </p:cNvGrpSpPr>
          <p:nvPr/>
        </p:nvGrpSpPr>
        <p:grpSpPr bwMode="auto">
          <a:xfrm>
            <a:off x="2743200" y="4953000"/>
            <a:ext cx="533400" cy="762000"/>
            <a:chOff x="768" y="3120"/>
            <a:chExt cx="336" cy="480"/>
          </a:xfrm>
        </p:grpSpPr>
        <p:sp>
          <p:nvSpPr>
            <p:cNvPr id="36923" name="Oval 61"/>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6924" name="Line 62"/>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6925" name="Line 63"/>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6922" name="Text Box 64"/>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29147979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80CD306-B1DC-904B-862D-CA29C0E1FB1E}" type="slidenum">
              <a:rPr lang="en-GB" altLang="en-US" sz="1400"/>
              <a:pPr/>
              <a:t>37</a:t>
            </a:fld>
            <a:endParaRPr lang="en-GB" altLang="en-US" sz="1400"/>
          </a:p>
        </p:txBody>
      </p:sp>
      <p:sp>
        <p:nvSpPr>
          <p:cNvPr id="3789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7892"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minimax(G, 2, 4)</a:t>
            </a:r>
            <a:endParaRPr lang="en-GB" altLang="en-US" sz="2000">
              <a:latin typeface="Arial" charset="0"/>
              <a:sym typeface="Symbol" charset="2"/>
            </a:endParaRPr>
          </a:p>
        </p:txBody>
      </p:sp>
      <p:sp>
        <p:nvSpPr>
          <p:cNvPr id="25805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(13)</a:t>
            </a:r>
          </a:p>
        </p:txBody>
      </p:sp>
      <p:sp>
        <p:nvSpPr>
          <p:cNvPr id="3789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789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789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789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789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=4</a:t>
            </a:r>
            <a:endParaRPr lang="en-GB" altLang="en-US" sz="1800">
              <a:latin typeface="Arial" charset="0"/>
            </a:endParaRPr>
          </a:p>
        </p:txBody>
      </p:sp>
      <p:sp>
        <p:nvSpPr>
          <p:cNvPr id="37899"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7900"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790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790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7903"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7904"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7905"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790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7907"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790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790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791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791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791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1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2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2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2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2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24"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7925"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7926"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7927"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7928"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7929"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7930"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7931"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7932"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3"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4"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5"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6"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7"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8"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39"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40"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41"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42" name="Text Box 53"/>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7943" name="Text Box 54"/>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7944" name="Text Box 55"/>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37945" name="Group 57"/>
          <p:cNvGrpSpPr>
            <a:grpSpLocks/>
          </p:cNvGrpSpPr>
          <p:nvPr/>
        </p:nvGrpSpPr>
        <p:grpSpPr bwMode="auto">
          <a:xfrm>
            <a:off x="2743200" y="4953000"/>
            <a:ext cx="533400" cy="762000"/>
            <a:chOff x="768" y="3120"/>
            <a:chExt cx="336" cy="480"/>
          </a:xfrm>
        </p:grpSpPr>
        <p:sp>
          <p:nvSpPr>
            <p:cNvPr id="37948" name="Oval 58"/>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7949" name="Line 59"/>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50" name="Line 60"/>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7946" name="Text Box 61"/>
          <p:cNvSpPr txBox="1">
            <a:spLocks noChangeArrowheads="1"/>
          </p:cNvSpPr>
          <p:nvPr/>
        </p:nvSpPr>
        <p:spPr bwMode="auto">
          <a:xfrm>
            <a:off x="9296400" y="5165726"/>
            <a:ext cx="381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G</a:t>
            </a:r>
            <a:endParaRPr lang="en-GB" altLang="en-US"/>
          </a:p>
        </p:txBody>
      </p:sp>
      <p:sp>
        <p:nvSpPr>
          <p:cNvPr id="37947"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2836943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BB29CC4-86C8-7147-9141-3F2B83CEF4DA}" type="slidenum">
              <a:rPr lang="en-GB" altLang="en-US" sz="1400"/>
              <a:pPr/>
              <a:t>38</a:t>
            </a:fld>
            <a:endParaRPr lang="en-GB" altLang="en-US" sz="1400"/>
          </a:p>
        </p:txBody>
      </p:sp>
      <p:sp>
        <p:nvSpPr>
          <p:cNvPr id="3891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8916" name="Rectangle 3"/>
          <p:cNvSpPr>
            <a:spLocks noGrp="1" noChangeArrowheads="1"/>
          </p:cNvSpPr>
          <p:nvPr>
            <p:ph type="body" idx="1"/>
          </p:nvPr>
        </p:nvSpPr>
        <p:spPr>
          <a:xfrm>
            <a:off x="2133600" y="1447800"/>
            <a:ext cx="7772400" cy="533400"/>
          </a:xfrm>
        </p:spPr>
        <p:txBody>
          <a:bodyPr>
            <a:normAutofit fontScale="92500" lnSpcReduction="20000"/>
          </a:bodyPr>
          <a:lstStyle/>
          <a:p>
            <a:pPr>
              <a:buFontTx/>
              <a:buNone/>
            </a:pPr>
            <a:r>
              <a:rPr lang="en-GB" altLang="en-US" sz="2000" b="1">
                <a:latin typeface="Arial" charset="0"/>
              </a:rPr>
              <a:t>minimax(B, 1, 4)</a:t>
            </a:r>
            <a:r>
              <a:rPr lang="en-GB" altLang="en-US" sz="2000">
                <a:latin typeface="Arial" charset="0"/>
              </a:rPr>
              <a:t> is returned to </a:t>
            </a:r>
            <a:r>
              <a:rPr lang="en-GB" altLang="en-US" sz="2000" b="1">
                <a:latin typeface="Arial" charset="0"/>
                <a:sym typeface="Symbol" charset="2"/>
              </a:rPr>
              <a:t></a:t>
            </a:r>
            <a:r>
              <a:rPr lang="en-GB" altLang="en-US" sz="2000">
                <a:latin typeface="Arial" charset="0"/>
              </a:rPr>
              <a:t> </a:t>
            </a:r>
            <a:r>
              <a:rPr lang="en-GB" altLang="en-US" sz="2000" b="1">
                <a:latin typeface="Arial" charset="0"/>
              </a:rPr>
              <a:t>= -5</a:t>
            </a:r>
            <a:r>
              <a:rPr lang="en-GB" altLang="en-US" sz="2000">
                <a:latin typeface="Arial" charset="0"/>
              </a:rPr>
              <a:t>, updated to minimum seen so far</a:t>
            </a:r>
          </a:p>
        </p:txBody>
      </p:sp>
      <p:sp>
        <p:nvSpPr>
          <p:cNvPr id="25907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(14)</a:t>
            </a:r>
          </a:p>
        </p:txBody>
      </p:sp>
      <p:sp>
        <p:nvSpPr>
          <p:cNvPr id="3891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891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892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892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3892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38923"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8924"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892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892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8927"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8928"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8929"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8930"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8931"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893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893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893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893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893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3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3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3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48"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8949"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8950"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8951"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8952"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8953"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8954"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8955"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8956"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57"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58"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59"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0"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1"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2"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3"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4"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5"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66" name="Text Box 53"/>
          <p:cNvSpPr txBox="1">
            <a:spLocks noChangeArrowheads="1"/>
          </p:cNvSpPr>
          <p:nvPr/>
        </p:nvSpPr>
        <p:spPr bwMode="auto">
          <a:xfrm>
            <a:off x="9296401" y="5486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B</a:t>
            </a:r>
            <a:endParaRPr lang="en-GB" altLang="en-US"/>
          </a:p>
        </p:txBody>
      </p:sp>
      <p:sp>
        <p:nvSpPr>
          <p:cNvPr id="38967" name="Text Box 54"/>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8968" name="Text Box 55"/>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38969" name="Group 57"/>
          <p:cNvGrpSpPr>
            <a:grpSpLocks/>
          </p:cNvGrpSpPr>
          <p:nvPr/>
        </p:nvGrpSpPr>
        <p:grpSpPr bwMode="auto">
          <a:xfrm>
            <a:off x="2743200" y="4953000"/>
            <a:ext cx="533400" cy="762000"/>
            <a:chOff x="768" y="3120"/>
            <a:chExt cx="336" cy="480"/>
          </a:xfrm>
        </p:grpSpPr>
        <p:sp>
          <p:nvSpPr>
            <p:cNvPr id="38971" name="Oval 58"/>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8972" name="Line 59"/>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73" name="Line 60"/>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8970"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42998739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B3230F73-C419-9142-8BE0-9E8CA2DE9181}" type="slidenum">
              <a:rPr lang="en-GB" altLang="en-US" sz="1400"/>
              <a:pPr/>
              <a:t>39</a:t>
            </a:fld>
            <a:endParaRPr lang="en-GB" altLang="en-US" sz="1400"/>
          </a:p>
        </p:txBody>
      </p:sp>
      <p:sp>
        <p:nvSpPr>
          <p:cNvPr id="3993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40"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39941"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minimax(A, 0, 4)</a:t>
            </a:r>
            <a:r>
              <a:rPr lang="en-GB" altLang="en-US" sz="2000">
                <a:latin typeface="Arial" charset="0"/>
              </a:rPr>
              <a:t> is returned to </a:t>
            </a:r>
            <a:r>
              <a:rPr lang="en-GB" altLang="en-US" sz="2000" b="1">
                <a:latin typeface="Arial" charset="0"/>
                <a:sym typeface="Symbol" charset="2"/>
              </a:rPr>
              <a:t></a:t>
            </a:r>
            <a:r>
              <a:rPr lang="en-GB" altLang="en-US" sz="2000">
                <a:latin typeface="Arial" charset="0"/>
              </a:rPr>
              <a:t> </a:t>
            </a:r>
            <a:r>
              <a:rPr lang="en-GB" altLang="en-US" sz="2000" b="1">
                <a:latin typeface="Arial" charset="0"/>
              </a:rPr>
              <a:t>= -5</a:t>
            </a:r>
            <a:r>
              <a:rPr lang="en-GB" altLang="en-US" sz="2000">
                <a:latin typeface="Arial" charset="0"/>
              </a:rPr>
              <a:t>, maximum seen so far</a:t>
            </a:r>
          </a:p>
        </p:txBody>
      </p:sp>
      <p:sp>
        <p:nvSpPr>
          <p:cNvPr id="260100"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(15)</a:t>
            </a:r>
          </a:p>
        </p:txBody>
      </p:sp>
      <p:sp>
        <p:nvSpPr>
          <p:cNvPr id="39943"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39944"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39945"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39946" name="Oval 8"/>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39947"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39948" name="Oval 10"/>
          <p:cNvSpPr>
            <a:spLocks noChangeArrowheads="1"/>
          </p:cNvSpPr>
          <p:nvPr/>
        </p:nvSpPr>
        <p:spPr bwMode="auto">
          <a:xfrm>
            <a:off x="41910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p:txBody>
      </p:sp>
      <p:sp>
        <p:nvSpPr>
          <p:cNvPr id="39949"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39950"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39951"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39952"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39953"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39954"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39955"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39956"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39957"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39958"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39959"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39960"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39961"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2"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3"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4"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5"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6"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7"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8"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69"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70"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71"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72"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39973"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39974"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39975"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39976"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39977"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39978"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39979"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39980"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1"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2"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3"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4"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5"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6"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7"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8"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89"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90" name="Text Box 54"/>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39991" name="Text Box 55"/>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39992" name="Group 57"/>
          <p:cNvGrpSpPr>
            <a:grpSpLocks/>
          </p:cNvGrpSpPr>
          <p:nvPr/>
        </p:nvGrpSpPr>
        <p:grpSpPr bwMode="auto">
          <a:xfrm>
            <a:off x="2743200" y="4953000"/>
            <a:ext cx="533400" cy="762000"/>
            <a:chOff x="768" y="3120"/>
            <a:chExt cx="336" cy="480"/>
          </a:xfrm>
        </p:grpSpPr>
        <p:sp>
          <p:nvSpPr>
            <p:cNvPr id="39994" name="Oval 58"/>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39995" name="Line 59"/>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96" name="Line 60"/>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39993"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3085701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7263" y="392420"/>
            <a:ext cx="7735887" cy="1325563"/>
          </a:xfrm>
        </p:spPr>
        <p:txBody>
          <a:bodyPr/>
          <a:lstStyle/>
          <a:p>
            <a:r>
              <a:rPr lang="en-US" smtClean="0"/>
              <a:t>Battle Ship Games</a:t>
            </a:r>
            <a:endParaRPr lang="en-US"/>
          </a:p>
        </p:txBody>
      </p:sp>
      <p:pic>
        <p:nvPicPr>
          <p:cNvPr id="4" name="How to Play Battleship.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16412104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BDC323E3-4FC0-9645-A7C7-14D86F39C855}" type="slidenum">
              <a:rPr lang="en-GB" altLang="en-US" sz="1400"/>
              <a:pPr/>
              <a:t>40</a:t>
            </a:fld>
            <a:endParaRPr lang="en-GB" altLang="en-US" sz="1400"/>
          </a:p>
        </p:txBody>
      </p:sp>
      <p:sp>
        <p:nvSpPr>
          <p:cNvPr id="4096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64"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0965"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minimax(C, 1, 4)</a:t>
            </a:r>
            <a:endParaRPr lang="en-GB" altLang="en-US" sz="2000">
              <a:latin typeface="Arial" charset="0"/>
            </a:endParaRPr>
          </a:p>
        </p:txBody>
      </p:sp>
      <p:sp>
        <p:nvSpPr>
          <p:cNvPr id="26112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(16)</a:t>
            </a:r>
          </a:p>
        </p:txBody>
      </p:sp>
      <p:sp>
        <p:nvSpPr>
          <p:cNvPr id="40967"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0968"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0969"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0970" name="Oval 8"/>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40971"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40972"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a:t>
            </a:r>
          </a:p>
        </p:txBody>
      </p:sp>
      <p:sp>
        <p:nvSpPr>
          <p:cNvPr id="40973"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0974"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0975"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0976"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0977" name="Oval 15"/>
          <p:cNvSpPr>
            <a:spLocks noChangeArrowheads="1"/>
          </p:cNvSpPr>
          <p:nvPr/>
        </p:nvSpPr>
        <p:spPr bwMode="auto">
          <a:xfrm>
            <a:off x="35814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0978"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0979"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40980"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40981"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0982"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0983"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0984"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0985"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86"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87"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88"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89"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0"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1"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2"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3"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4"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5"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0996"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0997"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0998"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0999"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1000"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1001"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1002"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1003"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1004"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05"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06"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07"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08"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09"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10"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11"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12"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13"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14"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1015"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1016" name="Group 56"/>
          <p:cNvGrpSpPr>
            <a:grpSpLocks/>
          </p:cNvGrpSpPr>
          <p:nvPr/>
        </p:nvGrpSpPr>
        <p:grpSpPr bwMode="auto">
          <a:xfrm>
            <a:off x="2743200" y="4953000"/>
            <a:ext cx="533400" cy="762000"/>
            <a:chOff x="768" y="3120"/>
            <a:chExt cx="336" cy="480"/>
          </a:xfrm>
        </p:grpSpPr>
        <p:sp>
          <p:nvSpPr>
            <p:cNvPr id="41019"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1020"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021"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1017"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1018"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7585325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5A3FE6A-3513-5C4A-9FCE-43B1966B5827}" type="slidenum">
              <a:rPr lang="en-GB" altLang="en-US" sz="1400"/>
              <a:pPr/>
              <a:t>41</a:t>
            </a:fld>
            <a:endParaRPr lang="en-GB" altLang="en-US" sz="1400"/>
          </a:p>
        </p:txBody>
      </p:sp>
      <p:sp>
        <p:nvSpPr>
          <p:cNvPr id="41987"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1988"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1989"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minimax(H, 2, 4)</a:t>
            </a:r>
            <a:endParaRPr lang="en-GB" altLang="en-US" sz="2000">
              <a:latin typeface="Arial" charset="0"/>
            </a:endParaRPr>
          </a:p>
        </p:txBody>
      </p:sp>
      <p:sp>
        <p:nvSpPr>
          <p:cNvPr id="26214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(17)</a:t>
            </a:r>
          </a:p>
        </p:txBody>
      </p:sp>
      <p:sp>
        <p:nvSpPr>
          <p:cNvPr id="41991"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1992"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1993"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199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41995"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a:t>
            </a:r>
          </a:p>
        </p:txBody>
      </p:sp>
      <p:sp>
        <p:nvSpPr>
          <p:cNvPr id="4199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199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199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1999"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2000"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2001"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200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42003"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4200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200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200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200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200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0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1"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2"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3"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4"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5"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6"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7"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8"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19"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2020"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2021"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2022"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2023"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2024"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2025"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2026"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2027"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28"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29"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0"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1"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2"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3"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4"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5"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6"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37"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2038"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2039" name="Group 56"/>
          <p:cNvGrpSpPr>
            <a:grpSpLocks/>
          </p:cNvGrpSpPr>
          <p:nvPr/>
        </p:nvGrpSpPr>
        <p:grpSpPr bwMode="auto">
          <a:xfrm>
            <a:off x="2743200" y="4953000"/>
            <a:ext cx="533400" cy="762000"/>
            <a:chOff x="768" y="3120"/>
            <a:chExt cx="336" cy="480"/>
          </a:xfrm>
        </p:grpSpPr>
        <p:sp>
          <p:nvSpPr>
            <p:cNvPr id="42044"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2045"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2046"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2040"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2041" name="Text Box 61"/>
          <p:cNvSpPr txBox="1">
            <a:spLocks noChangeArrowheads="1"/>
          </p:cNvSpPr>
          <p:nvPr/>
        </p:nvSpPr>
        <p:spPr bwMode="auto">
          <a:xfrm>
            <a:off x="9309100" y="5105401"/>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H</a:t>
            </a:r>
            <a:endParaRPr lang="en-GB" altLang="en-US"/>
          </a:p>
        </p:txBody>
      </p:sp>
      <p:sp>
        <p:nvSpPr>
          <p:cNvPr id="42042"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2043" name="Oval 63"/>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Tree>
    <p:extLst>
      <p:ext uri="{BB962C8B-B14F-4D97-AF65-F5344CB8AC3E}">
        <p14:creationId xmlns:p14="http://schemas.microsoft.com/office/powerpoint/2010/main" val="119353841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EFCEEA90-4169-D241-B849-619B73573C06}" type="slidenum">
              <a:rPr lang="en-GB" altLang="en-US" sz="1400"/>
              <a:pPr/>
              <a:t>42</a:t>
            </a:fld>
            <a:endParaRPr lang="en-GB" altLang="en-US" sz="1400"/>
          </a:p>
        </p:txBody>
      </p:sp>
      <p:sp>
        <p:nvSpPr>
          <p:cNvPr id="4301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12"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3013"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minimax(C, 1, 4)</a:t>
            </a:r>
            <a:r>
              <a:rPr lang="en-GB" altLang="en-US" sz="2000">
                <a:latin typeface="Arial" charset="0"/>
              </a:rPr>
              <a:t> is returned to </a:t>
            </a:r>
            <a:r>
              <a:rPr lang="en-GB" altLang="en-US" sz="2000" b="1">
                <a:latin typeface="Arial" charset="0"/>
                <a:sym typeface="Symbol" charset="2"/>
              </a:rPr>
              <a:t></a:t>
            </a:r>
            <a:r>
              <a:rPr lang="en-GB" altLang="en-US" sz="2000" b="1">
                <a:latin typeface="Arial" charset="0"/>
              </a:rPr>
              <a:t> = 3</a:t>
            </a:r>
            <a:r>
              <a:rPr lang="en-GB" altLang="en-US" sz="2000">
                <a:latin typeface="Arial" charset="0"/>
              </a:rPr>
              <a:t>, minimum seen so far </a:t>
            </a:r>
          </a:p>
        </p:txBody>
      </p:sp>
      <p:sp>
        <p:nvSpPr>
          <p:cNvPr id="26317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(18)</a:t>
            </a:r>
          </a:p>
        </p:txBody>
      </p:sp>
      <p:sp>
        <p:nvSpPr>
          <p:cNvPr id="43015"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3016"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3017"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301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43019"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3020"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302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302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3023"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3024"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3025" name="Oval 16"/>
          <p:cNvSpPr>
            <a:spLocks noChangeArrowheads="1"/>
          </p:cNvSpPr>
          <p:nvPr/>
        </p:nvSpPr>
        <p:spPr bwMode="auto">
          <a:xfrm>
            <a:off x="41910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302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43027"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4302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302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303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303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303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5"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6"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7"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8"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39"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40"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41"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42"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43"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3044"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3045"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3046"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3047"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3048"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3049"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3050"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3051"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2"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3"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4"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5"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6"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7"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8"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59"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60"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61"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3062"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3063" name="Group 56"/>
          <p:cNvGrpSpPr>
            <a:grpSpLocks/>
          </p:cNvGrpSpPr>
          <p:nvPr/>
        </p:nvGrpSpPr>
        <p:grpSpPr bwMode="auto">
          <a:xfrm>
            <a:off x="2743200" y="4953000"/>
            <a:ext cx="533400" cy="762000"/>
            <a:chOff x="768" y="3120"/>
            <a:chExt cx="336" cy="480"/>
          </a:xfrm>
        </p:grpSpPr>
        <p:sp>
          <p:nvSpPr>
            <p:cNvPr id="43067"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3068"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3069"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3064"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3065"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3066" name="Oval 63"/>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Tree>
    <p:extLst>
      <p:ext uri="{BB962C8B-B14F-4D97-AF65-F5344CB8AC3E}">
        <p14:creationId xmlns:p14="http://schemas.microsoft.com/office/powerpoint/2010/main" val="15541108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6FD40831-3974-1447-8258-3D41818FA9C0}" type="slidenum">
              <a:rPr lang="en-GB" altLang="en-US" sz="1400"/>
              <a:pPr/>
              <a:t>43</a:t>
            </a:fld>
            <a:endParaRPr lang="en-GB" altLang="en-US" sz="1400"/>
          </a:p>
        </p:txBody>
      </p:sp>
      <p:sp>
        <p:nvSpPr>
          <p:cNvPr id="4403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4036"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minimax(I, 2, 4)</a:t>
            </a:r>
            <a:endParaRPr lang="en-GB" altLang="en-US" sz="2000">
              <a:latin typeface="Arial" charset="0"/>
            </a:endParaRPr>
          </a:p>
        </p:txBody>
      </p:sp>
      <p:sp>
        <p:nvSpPr>
          <p:cNvPr id="26419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(19)</a:t>
            </a:r>
          </a:p>
        </p:txBody>
      </p:sp>
      <p:sp>
        <p:nvSpPr>
          <p:cNvPr id="4403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403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404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404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404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4043"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4044"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404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404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4047"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4048"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4049"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4050"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4051"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4405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405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405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405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405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5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5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5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68"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4069"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4070"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4071"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4072"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4073"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4074"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4075"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4076"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77"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78"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79"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0"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1"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2"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3"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4"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5"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86"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4087"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4088" name="Group 56"/>
          <p:cNvGrpSpPr>
            <a:grpSpLocks/>
          </p:cNvGrpSpPr>
          <p:nvPr/>
        </p:nvGrpSpPr>
        <p:grpSpPr bwMode="auto">
          <a:xfrm>
            <a:off x="2743200" y="4953000"/>
            <a:ext cx="533400" cy="762000"/>
            <a:chOff x="768" y="3120"/>
            <a:chExt cx="336" cy="480"/>
          </a:xfrm>
        </p:grpSpPr>
        <p:sp>
          <p:nvSpPr>
            <p:cNvPr id="44092"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4093"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4094"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4089"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4090" name="Text Box 61"/>
          <p:cNvSpPr txBox="1">
            <a:spLocks noChangeArrowheads="1"/>
          </p:cNvSpPr>
          <p:nvPr/>
        </p:nvSpPr>
        <p:spPr bwMode="auto">
          <a:xfrm>
            <a:off x="9372600" y="5105401"/>
            <a:ext cx="254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I</a:t>
            </a:r>
            <a:endParaRPr lang="en-GB" altLang="en-US"/>
          </a:p>
        </p:txBody>
      </p:sp>
      <p:sp>
        <p:nvSpPr>
          <p:cNvPr id="44091"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6539908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827993B2-F6EE-454C-8D9F-03675D0FD3DC}" type="slidenum">
              <a:rPr lang="en-GB" altLang="en-US" sz="1400"/>
              <a:pPr/>
              <a:t>44</a:t>
            </a:fld>
            <a:endParaRPr lang="en-GB" altLang="en-US" sz="1400"/>
          </a:p>
        </p:txBody>
      </p:sp>
      <p:sp>
        <p:nvSpPr>
          <p:cNvPr id="45059"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5060"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minimax(C, 1, 4)</a:t>
            </a:r>
            <a:r>
              <a:rPr lang="en-GB" altLang="en-US" sz="2000">
                <a:latin typeface="Arial" charset="0"/>
              </a:rPr>
              <a:t> is returned to </a:t>
            </a:r>
            <a:r>
              <a:rPr lang="en-GB" altLang="en-US" sz="2000" b="1">
                <a:latin typeface="Arial" charset="0"/>
                <a:sym typeface="Symbol" charset="2"/>
              </a:rPr>
              <a:t></a:t>
            </a:r>
            <a:r>
              <a:rPr lang="en-GB" altLang="en-US" sz="2000">
                <a:latin typeface="Arial" charset="0"/>
              </a:rPr>
              <a:t>, with no change (minimizing)</a:t>
            </a:r>
          </a:p>
        </p:txBody>
      </p:sp>
      <p:sp>
        <p:nvSpPr>
          <p:cNvPr id="265220"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(20)</a:t>
            </a:r>
          </a:p>
        </p:txBody>
      </p:sp>
      <p:sp>
        <p:nvSpPr>
          <p:cNvPr id="45062"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5063"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5064"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5065"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5066"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5067"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5068"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5069"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5070"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5071"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5072"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5073"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5074"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5075" name="Oval 18"/>
          <p:cNvSpPr>
            <a:spLocks noChangeArrowheads="1"/>
          </p:cNvSpPr>
          <p:nvPr/>
        </p:nvSpPr>
        <p:spPr bwMode="auto">
          <a:xfrm>
            <a:off x="4800600" y="3757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p:txBody>
      </p:sp>
      <p:sp>
        <p:nvSpPr>
          <p:cNvPr id="45076"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5077"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5078"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5079"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5080"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1"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2"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4"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5"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6"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7"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8"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89"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90"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91"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092"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5093"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5094"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5095"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5096"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5097"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5098"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5099"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5100"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1"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2"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3"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4"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5"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6"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7"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8"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09"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10"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5111"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5112" name="Group 56"/>
          <p:cNvGrpSpPr>
            <a:grpSpLocks/>
          </p:cNvGrpSpPr>
          <p:nvPr/>
        </p:nvGrpSpPr>
        <p:grpSpPr bwMode="auto">
          <a:xfrm>
            <a:off x="2743200" y="4953000"/>
            <a:ext cx="533400" cy="762000"/>
            <a:chOff x="768" y="3120"/>
            <a:chExt cx="336" cy="480"/>
          </a:xfrm>
        </p:grpSpPr>
        <p:sp>
          <p:nvSpPr>
            <p:cNvPr id="45115"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5116"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5117"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5113"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5114"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80279295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1570AB0C-2763-D54E-A9A4-638E0E855E44}" type="slidenum">
              <a:rPr lang="en-GB" altLang="en-US" sz="1400"/>
              <a:pPr/>
              <a:t>45</a:t>
            </a:fld>
            <a:endParaRPr lang="en-GB" altLang="en-US" sz="1400"/>
          </a:p>
        </p:txBody>
      </p:sp>
      <p:sp>
        <p:nvSpPr>
          <p:cNvPr id="46083"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6084"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minimax(J, 2, 4)</a:t>
            </a:r>
            <a:endParaRPr lang="en-GB" altLang="en-US" sz="2000">
              <a:latin typeface="Arial" charset="0"/>
            </a:endParaRPr>
          </a:p>
        </p:txBody>
      </p:sp>
      <p:sp>
        <p:nvSpPr>
          <p:cNvPr id="26624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(21)</a:t>
            </a:r>
          </a:p>
        </p:txBody>
      </p:sp>
      <p:sp>
        <p:nvSpPr>
          <p:cNvPr id="46086"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6087"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6088"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6089"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=-5</a:t>
            </a:r>
            <a:endParaRPr lang="en-GB" altLang="en-US" sz="1800">
              <a:latin typeface="Arial" charset="0"/>
            </a:endParaRPr>
          </a:p>
        </p:txBody>
      </p:sp>
      <p:sp>
        <p:nvSpPr>
          <p:cNvPr id="46090"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6091"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6092"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6093"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6094"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6095"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6096"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6097"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6098"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6099"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a:t>
            </a:r>
          </a:p>
        </p:txBody>
      </p:sp>
      <p:sp>
        <p:nvSpPr>
          <p:cNvPr id="46100"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6101"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6102"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6103"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6104"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05"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06"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07"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08"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09"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0"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1"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2"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3"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4"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5"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16"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6117" name="Oval 36"/>
          <p:cNvSpPr>
            <a:spLocks noChangeArrowheads="1"/>
          </p:cNvSpPr>
          <p:nvPr/>
        </p:nvSpPr>
        <p:spPr bwMode="auto">
          <a:xfrm>
            <a:off x="4267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6118"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6119"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6120"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6121"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6122"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6123"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6124"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25"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26"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27"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28"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29"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30"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31"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32"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33"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34"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6135"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6136" name="Group 56"/>
          <p:cNvGrpSpPr>
            <a:grpSpLocks/>
          </p:cNvGrpSpPr>
          <p:nvPr/>
        </p:nvGrpSpPr>
        <p:grpSpPr bwMode="auto">
          <a:xfrm>
            <a:off x="2743200" y="4953000"/>
            <a:ext cx="533400" cy="762000"/>
            <a:chOff x="768" y="3120"/>
            <a:chExt cx="336" cy="480"/>
          </a:xfrm>
        </p:grpSpPr>
        <p:sp>
          <p:nvSpPr>
            <p:cNvPr id="46140"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6141"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142"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6137"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6138" name="Text Box 61"/>
          <p:cNvSpPr txBox="1">
            <a:spLocks noChangeArrowheads="1"/>
          </p:cNvSpPr>
          <p:nvPr/>
        </p:nvSpPr>
        <p:spPr bwMode="auto">
          <a:xfrm>
            <a:off x="9296400" y="5105401"/>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J</a:t>
            </a:r>
            <a:endParaRPr lang="en-GB" altLang="en-US"/>
          </a:p>
        </p:txBody>
      </p:sp>
      <p:sp>
        <p:nvSpPr>
          <p:cNvPr id="46139"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20489242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EE96EAE0-F9C9-EB44-9E63-B269D50D7B9E}" type="slidenum">
              <a:rPr lang="en-GB" altLang="en-US" sz="1400"/>
              <a:pPr/>
              <a:t>46</a:t>
            </a:fld>
            <a:endParaRPr lang="en-GB" altLang="en-US" sz="1400"/>
          </a:p>
        </p:txBody>
      </p:sp>
      <p:sp>
        <p:nvSpPr>
          <p:cNvPr id="4710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7108"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minimax(P, 3, 4)</a:t>
            </a:r>
            <a:endParaRPr lang="en-GB" altLang="en-US" sz="2000">
              <a:latin typeface="Arial" charset="0"/>
            </a:endParaRPr>
          </a:p>
        </p:txBody>
      </p:sp>
      <p:sp>
        <p:nvSpPr>
          <p:cNvPr id="26726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(22)</a:t>
            </a:r>
          </a:p>
        </p:txBody>
      </p:sp>
      <p:sp>
        <p:nvSpPr>
          <p:cNvPr id="4711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711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711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711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=-5</a:t>
            </a:r>
            <a:endParaRPr lang="en-GB" altLang="en-US" sz="1800">
              <a:latin typeface="Arial" charset="0"/>
            </a:endParaRPr>
          </a:p>
        </p:txBody>
      </p:sp>
      <p:sp>
        <p:nvSpPr>
          <p:cNvPr id="4711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7115"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711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711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711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7119"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7120"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7121"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712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7123"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a:t>
            </a:r>
          </a:p>
        </p:txBody>
      </p:sp>
      <p:sp>
        <p:nvSpPr>
          <p:cNvPr id="4712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712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712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712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712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2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3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40"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7141"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7142"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7143"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7144"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7145"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7146"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47"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48"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49"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0"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1"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2"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3"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4"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5"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56"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7157"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grpSp>
        <p:nvGrpSpPr>
          <p:cNvPr id="47158" name="Group 56"/>
          <p:cNvGrpSpPr>
            <a:grpSpLocks/>
          </p:cNvGrpSpPr>
          <p:nvPr/>
        </p:nvGrpSpPr>
        <p:grpSpPr bwMode="auto">
          <a:xfrm>
            <a:off x="2743200" y="4953000"/>
            <a:ext cx="533400" cy="762000"/>
            <a:chOff x="768" y="3120"/>
            <a:chExt cx="336" cy="480"/>
          </a:xfrm>
        </p:grpSpPr>
        <p:sp>
          <p:nvSpPr>
            <p:cNvPr id="47165" name="Oval 57"/>
            <p:cNvSpPr>
              <a:spLocks noChangeArrowheads="1"/>
            </p:cNvSpPr>
            <p:nvPr/>
          </p:nvSpPr>
          <p:spPr bwMode="auto">
            <a:xfrm>
              <a:off x="816" y="3312"/>
              <a:ext cx="288" cy="288"/>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7166" name="Line 58"/>
            <p:cNvSpPr>
              <a:spLocks noChangeShapeType="1"/>
            </p:cNvSpPr>
            <p:nvPr/>
          </p:nvSpPr>
          <p:spPr bwMode="auto">
            <a:xfrm>
              <a:off x="816" y="3120"/>
              <a:ext cx="144" cy="192"/>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167" name="Line 59"/>
            <p:cNvSpPr>
              <a:spLocks noChangeShapeType="1"/>
            </p:cNvSpPr>
            <p:nvPr/>
          </p:nvSpPr>
          <p:spPr bwMode="auto">
            <a:xfrm flipV="1">
              <a:off x="768" y="3168"/>
              <a:ext cx="192" cy="9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47159"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7160" name="Text Box 61"/>
          <p:cNvSpPr txBox="1">
            <a:spLocks noChangeArrowheads="1"/>
          </p:cNvSpPr>
          <p:nvPr/>
        </p:nvSpPr>
        <p:spPr bwMode="auto">
          <a:xfrm>
            <a:off x="9296400" y="5105401"/>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J</a:t>
            </a:r>
            <a:endParaRPr lang="en-GB" altLang="en-US"/>
          </a:p>
        </p:txBody>
      </p:sp>
      <p:sp>
        <p:nvSpPr>
          <p:cNvPr id="47161" name="Text Box 62"/>
          <p:cNvSpPr txBox="1">
            <a:spLocks noChangeArrowheads="1"/>
          </p:cNvSpPr>
          <p:nvPr/>
        </p:nvSpPr>
        <p:spPr bwMode="auto">
          <a:xfrm>
            <a:off x="9296401" y="47244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P</a:t>
            </a:r>
            <a:endParaRPr lang="en-GB" altLang="en-US"/>
          </a:p>
        </p:txBody>
      </p:sp>
      <p:sp>
        <p:nvSpPr>
          <p:cNvPr id="47162" name="Text Box 63"/>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7163" name="Oval 37"/>
          <p:cNvSpPr>
            <a:spLocks noChangeArrowheads="1"/>
          </p:cNvSpPr>
          <p:nvPr/>
        </p:nvSpPr>
        <p:spPr bwMode="auto">
          <a:xfrm>
            <a:off x="53340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7164" name="Oval 38"/>
          <p:cNvSpPr>
            <a:spLocks noChangeArrowheads="1"/>
          </p:cNvSpPr>
          <p:nvPr/>
        </p:nvSpPr>
        <p:spPr bwMode="auto">
          <a:xfrm>
            <a:off x="4800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Tree>
    <p:extLst>
      <p:ext uri="{BB962C8B-B14F-4D97-AF65-F5344CB8AC3E}">
        <p14:creationId xmlns:p14="http://schemas.microsoft.com/office/powerpoint/2010/main" val="136927077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7132DC2-AA3E-4B4D-882F-EF9B5E795A43}" type="slidenum">
              <a:rPr lang="en-GB" altLang="en-US" sz="1400"/>
              <a:pPr/>
              <a:t>47</a:t>
            </a:fld>
            <a:endParaRPr lang="en-GB" altLang="en-US" sz="1400"/>
          </a:p>
        </p:txBody>
      </p:sp>
      <p:sp>
        <p:nvSpPr>
          <p:cNvPr id="4813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8132" name="Rectangle 3"/>
          <p:cNvSpPr>
            <a:spLocks noGrp="1" noChangeArrowheads="1"/>
          </p:cNvSpPr>
          <p:nvPr>
            <p:ph type="body" idx="1"/>
          </p:nvPr>
        </p:nvSpPr>
        <p:spPr>
          <a:xfrm>
            <a:off x="2133600" y="1447800"/>
            <a:ext cx="7772400" cy="685800"/>
          </a:xfrm>
        </p:spPr>
        <p:txBody>
          <a:bodyPr/>
          <a:lstStyle/>
          <a:p>
            <a:pPr>
              <a:lnSpc>
                <a:spcPct val="80000"/>
              </a:lnSpc>
              <a:buFontTx/>
              <a:buNone/>
            </a:pPr>
            <a:r>
              <a:rPr lang="en-GB" altLang="en-US" sz="2000" b="1">
                <a:latin typeface="Arial" charset="0"/>
              </a:rPr>
              <a:t>minimax(J, 2, 4)</a:t>
            </a:r>
            <a:r>
              <a:rPr lang="en-GB" altLang="en-US" sz="2000">
                <a:latin typeface="Arial" charset="0"/>
              </a:rPr>
              <a:t> is returned to </a:t>
            </a:r>
            <a:r>
              <a:rPr lang="en-GB" altLang="en-US" sz="2000" b="1">
                <a:latin typeface="Arial" charset="0"/>
              </a:rPr>
              <a:t>J's </a:t>
            </a:r>
            <a:r>
              <a:rPr lang="en-GB" altLang="en-US" sz="2000" b="1">
                <a:latin typeface="Arial" charset="0"/>
                <a:sym typeface="Symbol" charset="2"/>
              </a:rPr>
              <a:t></a:t>
            </a:r>
            <a:r>
              <a:rPr lang="en-GB" altLang="en-US" sz="2000">
                <a:latin typeface="Arial" charset="0"/>
                <a:sym typeface="Symbol" charset="2"/>
              </a:rPr>
              <a:t>.</a:t>
            </a:r>
            <a:r>
              <a:rPr lang="en-GB" altLang="en-US" sz="2000">
                <a:latin typeface="Arial" charset="0"/>
              </a:rPr>
              <a:t> </a:t>
            </a:r>
          </a:p>
        </p:txBody>
      </p:sp>
      <p:sp>
        <p:nvSpPr>
          <p:cNvPr id="26829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(23)</a:t>
            </a:r>
          </a:p>
        </p:txBody>
      </p:sp>
      <p:sp>
        <p:nvSpPr>
          <p:cNvPr id="4813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813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813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813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=-5</a:t>
            </a:r>
            <a:endParaRPr lang="en-GB" altLang="en-US" sz="1800">
              <a:latin typeface="Arial" charset="0"/>
            </a:endParaRPr>
          </a:p>
        </p:txBody>
      </p:sp>
      <p:sp>
        <p:nvSpPr>
          <p:cNvPr id="4813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8139"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8140"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814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814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8143"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8144"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8145"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814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8147"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4814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814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815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815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815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5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6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6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6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6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64"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8165"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8166"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8167"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8168"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8169"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8170"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8171"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8172"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3"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4"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5"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6"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7"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8"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79"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80"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81"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82"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8183"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8184" name="Oval 57"/>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8185" name="Line 58"/>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186" name="Line 59"/>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8187"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8188" name="Text Box 61"/>
          <p:cNvSpPr txBox="1">
            <a:spLocks noChangeArrowheads="1"/>
          </p:cNvSpPr>
          <p:nvPr/>
        </p:nvSpPr>
        <p:spPr bwMode="auto">
          <a:xfrm>
            <a:off x="9296400" y="5105401"/>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J</a:t>
            </a:r>
            <a:endParaRPr lang="en-GB" altLang="en-US"/>
          </a:p>
        </p:txBody>
      </p:sp>
      <p:sp>
        <p:nvSpPr>
          <p:cNvPr id="48189" name="Text Box 65"/>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89910375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FF5B837C-16E3-804C-A8C8-0848825AC240}" type="slidenum">
              <a:rPr lang="en-GB" altLang="en-US" sz="1400"/>
              <a:pPr/>
              <a:t>48</a:t>
            </a:fld>
            <a:endParaRPr lang="en-GB" altLang="en-US" sz="1400"/>
          </a:p>
        </p:txBody>
      </p:sp>
      <p:sp>
        <p:nvSpPr>
          <p:cNvPr id="4915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49156" name="Rectangle 3"/>
          <p:cNvSpPr>
            <a:spLocks noGrp="1" noChangeArrowheads="1"/>
          </p:cNvSpPr>
          <p:nvPr>
            <p:ph type="body" idx="1"/>
          </p:nvPr>
        </p:nvSpPr>
        <p:spPr>
          <a:xfrm>
            <a:off x="2133600" y="1447800"/>
            <a:ext cx="7772400" cy="685800"/>
          </a:xfrm>
        </p:spPr>
        <p:txBody>
          <a:bodyPr>
            <a:normAutofit lnSpcReduction="10000"/>
          </a:bodyPr>
          <a:lstStyle/>
          <a:p>
            <a:pPr>
              <a:lnSpc>
                <a:spcPct val="80000"/>
              </a:lnSpc>
              <a:buFontTx/>
              <a:buNone/>
            </a:pPr>
            <a:r>
              <a:rPr lang="en-GB" altLang="en-US" sz="2000" b="1">
                <a:latin typeface="Arial" charset="0"/>
              </a:rPr>
              <a:t>minimax(J, 2, 4)</a:t>
            </a:r>
            <a:r>
              <a:rPr lang="en-GB" altLang="en-US" sz="2000">
                <a:latin typeface="Arial" charset="0"/>
              </a:rPr>
              <a:t> is returned to </a:t>
            </a:r>
            <a:r>
              <a:rPr lang="en-GB" altLang="en-US" sz="2000" b="1">
                <a:latin typeface="Arial" charset="0"/>
              </a:rPr>
              <a:t>J's </a:t>
            </a:r>
            <a:r>
              <a:rPr lang="en-GB" altLang="en-US" sz="2000" b="1">
                <a:latin typeface="Arial" charset="0"/>
                <a:sym typeface="Symbol" charset="2"/>
              </a:rPr>
              <a:t></a:t>
            </a:r>
            <a:r>
              <a:rPr lang="en-GB" altLang="en-US" sz="2000">
                <a:latin typeface="Arial" charset="0"/>
                <a:sym typeface="Symbol" charset="2"/>
              </a:rPr>
              <a:t>.</a:t>
            </a:r>
            <a:r>
              <a:rPr lang="en-GB" altLang="en-US" sz="2000">
                <a:latin typeface="Arial" charset="0"/>
              </a:rPr>
              <a:t> </a:t>
            </a:r>
          </a:p>
          <a:p>
            <a:pPr>
              <a:lnSpc>
                <a:spcPct val="80000"/>
              </a:lnSpc>
              <a:buFontTx/>
              <a:buNone/>
            </a:pPr>
            <a:r>
              <a:rPr lang="en-GB" altLang="en-US" sz="2000" b="1">
                <a:latin typeface="Arial" charset="0"/>
              </a:rPr>
              <a:t>J's </a:t>
            </a:r>
            <a:r>
              <a:rPr lang="en-GB" altLang="en-US" sz="2000" b="1">
                <a:latin typeface="Arial" charset="0"/>
                <a:sym typeface="Symbol" charset="2"/>
              </a:rPr>
              <a:t></a:t>
            </a:r>
            <a:r>
              <a:rPr lang="en-GB" altLang="en-US" sz="2000" b="1">
                <a:latin typeface="Arial" charset="0"/>
              </a:rPr>
              <a:t> </a:t>
            </a:r>
            <a:r>
              <a:rPr lang="en-GB" altLang="en-US" sz="2000">
                <a:latin typeface="Arial" charset="0"/>
                <a:sym typeface="Symbol" charset="2"/>
              </a:rPr>
              <a:t></a:t>
            </a:r>
            <a:r>
              <a:rPr lang="en-GB" altLang="en-US" sz="2000">
                <a:latin typeface="Arial" charset="0"/>
              </a:rPr>
              <a:t> </a:t>
            </a:r>
            <a:r>
              <a:rPr lang="en-GB" altLang="en-US" sz="2000" b="1">
                <a:latin typeface="Arial" charset="0"/>
              </a:rPr>
              <a:t>C's </a:t>
            </a:r>
            <a:r>
              <a:rPr lang="en-GB" altLang="en-US" sz="2000" b="1">
                <a:latin typeface="Arial" charset="0"/>
                <a:sym typeface="Symbol" charset="2"/>
              </a:rPr>
              <a:t></a:t>
            </a:r>
            <a:r>
              <a:rPr lang="en-GB" altLang="en-US" sz="2000" b="1">
                <a:latin typeface="Arial" charset="0"/>
              </a:rPr>
              <a:t>: </a:t>
            </a:r>
            <a:r>
              <a:rPr lang="en-GB" altLang="en-US" sz="2000">
                <a:latin typeface="Arial" charset="0"/>
              </a:rPr>
              <a:t>stop expanding J (beta cut-off)</a:t>
            </a:r>
          </a:p>
        </p:txBody>
      </p:sp>
      <p:sp>
        <p:nvSpPr>
          <p:cNvPr id="26829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(23)</a:t>
            </a:r>
          </a:p>
        </p:txBody>
      </p:sp>
      <p:sp>
        <p:nvSpPr>
          <p:cNvPr id="4915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4915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4916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916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=-5</a:t>
            </a:r>
            <a:endParaRPr lang="en-GB" altLang="en-US" sz="1800">
              <a:latin typeface="Arial" charset="0"/>
            </a:endParaRPr>
          </a:p>
        </p:txBody>
      </p:sp>
      <p:sp>
        <p:nvSpPr>
          <p:cNvPr id="4916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=-5</a:t>
            </a:r>
            <a:endParaRPr lang="en-GB" altLang="en-US" sz="1800">
              <a:latin typeface="Arial" charset="0"/>
            </a:endParaRPr>
          </a:p>
        </p:txBody>
      </p:sp>
      <p:sp>
        <p:nvSpPr>
          <p:cNvPr id="49163"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49164"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4916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4916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49167"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49168"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49169"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49170"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=-3</a:t>
            </a:r>
          </a:p>
        </p:txBody>
      </p:sp>
      <p:sp>
        <p:nvSpPr>
          <p:cNvPr id="49171"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4917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4917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4917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4917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4917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7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7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7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88"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49189"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49190"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49191"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49192"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49193"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49194"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49195"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49196"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97"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98"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199"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0"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1"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2"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3"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4"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5"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06"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49207"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49208" name="Oval 57"/>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49209" name="Line 58"/>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210" name="Line 59"/>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9211" name="Text Box 60"/>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49212" name="Text Box 61"/>
          <p:cNvSpPr txBox="1">
            <a:spLocks noChangeArrowheads="1"/>
          </p:cNvSpPr>
          <p:nvPr/>
        </p:nvSpPr>
        <p:spPr bwMode="auto">
          <a:xfrm>
            <a:off x="9296400" y="5105401"/>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J</a:t>
            </a:r>
            <a:endParaRPr lang="en-GB" altLang="en-US"/>
          </a:p>
        </p:txBody>
      </p:sp>
      <p:sp>
        <p:nvSpPr>
          <p:cNvPr id="49213" name="Line 63"/>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9214" name="Line 64"/>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9215" name="Text Box 65"/>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54181957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35DFA66-638B-E14E-9151-F8840290E151}" type="slidenum">
              <a:rPr lang="en-GB" altLang="en-US" sz="1400"/>
              <a:pPr/>
              <a:t>49</a:t>
            </a:fld>
            <a:endParaRPr lang="en-GB" altLang="en-US" sz="1400"/>
          </a:p>
        </p:txBody>
      </p:sp>
      <p:sp>
        <p:nvSpPr>
          <p:cNvPr id="5017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180"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0181" name="Rectangle 3"/>
          <p:cNvSpPr>
            <a:spLocks noGrp="1" noChangeArrowheads="1"/>
          </p:cNvSpPr>
          <p:nvPr>
            <p:ph type="body" idx="1"/>
          </p:nvPr>
        </p:nvSpPr>
        <p:spPr>
          <a:xfrm>
            <a:off x="2133600" y="1447800"/>
            <a:ext cx="7772400" cy="533400"/>
          </a:xfrm>
        </p:spPr>
        <p:txBody>
          <a:bodyPr>
            <a:normAutofit fontScale="92500" lnSpcReduction="20000"/>
          </a:bodyPr>
          <a:lstStyle/>
          <a:p>
            <a:pPr>
              <a:buFontTx/>
              <a:buNone/>
            </a:pPr>
            <a:r>
              <a:rPr lang="en-GB" altLang="en-US" sz="2000" b="1">
                <a:latin typeface="Arial" charset="0"/>
              </a:rPr>
              <a:t>Why?</a:t>
            </a:r>
            <a:r>
              <a:rPr lang="en-GB" altLang="en-US" sz="2000">
                <a:latin typeface="Arial" charset="0"/>
              </a:rPr>
              <a:t> Computer should choose P or better, thus J’s lower bound is 9; so smart opponent will not take J:9 since H:3 is worse.</a:t>
            </a:r>
          </a:p>
        </p:txBody>
      </p:sp>
      <p:sp>
        <p:nvSpPr>
          <p:cNvPr id="26931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(24)</a:t>
            </a:r>
          </a:p>
        </p:txBody>
      </p:sp>
      <p:sp>
        <p:nvSpPr>
          <p:cNvPr id="50183"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0184"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0185"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0186"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0187"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0188"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0189"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0190"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0191"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0192"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0193"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0194"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0195"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0196"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0197"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0198"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0199"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0200"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1"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2"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3"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4"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5"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6"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7"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8"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09"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10"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11"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0212"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0213"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0214"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0215"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0216"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0217"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0218"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0219"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0"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1"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2"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3"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4"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5"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6"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7"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8"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29"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0230"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0231"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0232"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0233"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0234" name="Text Box 59"/>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50235" name="Text Box 60"/>
          <p:cNvSpPr txBox="1">
            <a:spLocks noChangeArrowheads="1"/>
          </p:cNvSpPr>
          <p:nvPr/>
        </p:nvSpPr>
        <p:spPr bwMode="auto">
          <a:xfrm>
            <a:off x="9296400" y="5105401"/>
            <a:ext cx="3111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J</a:t>
            </a:r>
            <a:endParaRPr lang="en-GB" altLang="en-US"/>
          </a:p>
        </p:txBody>
      </p:sp>
      <p:sp>
        <p:nvSpPr>
          <p:cNvPr id="50236" name="Line 61"/>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0237" name="Line 62"/>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0238" name="Text Box 63"/>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0239" name="Oval 64"/>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Tree>
    <p:extLst>
      <p:ext uri="{BB962C8B-B14F-4D97-AF65-F5344CB8AC3E}">
        <p14:creationId xmlns:p14="http://schemas.microsoft.com/office/powerpoint/2010/main" val="18238619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3" name="Rectangle 3"/>
          <p:cNvSpPr>
            <a:spLocks noGrp="1" noChangeArrowheads="1"/>
          </p:cNvSpPr>
          <p:nvPr>
            <p:ph idx="1"/>
          </p:nvPr>
        </p:nvSpPr>
        <p:spPr/>
        <p:txBody>
          <a:bodyPr>
            <a:normAutofit lnSpcReduction="10000"/>
          </a:bodyPr>
          <a:lstStyle/>
          <a:p>
            <a:r>
              <a:rPr lang="en-GB" altLang="en-US" sz="2400" dirty="0">
                <a:latin typeface="Arial" charset="0"/>
              </a:rPr>
              <a:t>Games is an appealing subject for AI research:</a:t>
            </a:r>
          </a:p>
          <a:p>
            <a:pPr lvl="1"/>
            <a:r>
              <a:rPr lang="en-GB" altLang="en-US" sz="2000" dirty="0">
                <a:latin typeface="Arial" charset="0"/>
              </a:rPr>
              <a:t>easy to represent </a:t>
            </a:r>
          </a:p>
          <a:p>
            <a:pPr lvl="1"/>
            <a:r>
              <a:rPr lang="en-GB" altLang="en-US" sz="2000" dirty="0">
                <a:latin typeface="Arial" charset="0"/>
              </a:rPr>
              <a:t>have precise rules</a:t>
            </a:r>
          </a:p>
          <a:p>
            <a:pPr lvl="1"/>
            <a:r>
              <a:rPr lang="en-GB" altLang="en-US" sz="2000" dirty="0">
                <a:latin typeface="Arial" charset="0"/>
              </a:rPr>
              <a:t>the number of possible actions is usually small.</a:t>
            </a:r>
          </a:p>
          <a:p>
            <a:endParaRPr lang="en-GB" altLang="en-US" sz="2400" dirty="0">
              <a:latin typeface="Arial" charset="0"/>
            </a:endParaRPr>
          </a:p>
          <a:p>
            <a:endParaRPr lang="en-GB" altLang="en-US" sz="2400" dirty="0">
              <a:latin typeface="Arial" charset="0"/>
            </a:endParaRPr>
          </a:p>
          <a:p>
            <a:endParaRPr lang="en-GB" altLang="en-US" sz="2400" dirty="0">
              <a:latin typeface="Arial" charset="0"/>
            </a:endParaRPr>
          </a:p>
          <a:p>
            <a:endParaRPr lang="en-GB" altLang="en-US" sz="2400" dirty="0">
              <a:latin typeface="Arial" charset="0"/>
            </a:endParaRPr>
          </a:p>
          <a:p>
            <a:endParaRPr lang="en-GB" altLang="en-US" sz="2400" dirty="0">
              <a:latin typeface="Arial" charset="0"/>
            </a:endParaRPr>
          </a:p>
          <a:p>
            <a:r>
              <a:rPr lang="en-GB" altLang="en-US" sz="2400" dirty="0">
                <a:latin typeface="Arial" charset="0"/>
              </a:rPr>
              <a:t>AI games:</a:t>
            </a:r>
          </a:p>
          <a:p>
            <a:pPr lvl="1"/>
            <a:r>
              <a:rPr lang="en-GB" altLang="en-US" sz="2000" dirty="0">
                <a:latin typeface="Arial" charset="0"/>
              </a:rPr>
              <a:t>usually deterministic, turn-taking, two-player, </a:t>
            </a:r>
            <a:r>
              <a:rPr lang="en-GB" altLang="en-US" sz="2000" u="sng" dirty="0">
                <a:latin typeface="Arial" charset="0"/>
              </a:rPr>
              <a:t>zero-sum games</a:t>
            </a:r>
            <a:r>
              <a:rPr lang="en-GB" altLang="en-US" sz="2000" dirty="0">
                <a:latin typeface="Arial" charset="0"/>
              </a:rPr>
              <a:t> of </a:t>
            </a:r>
            <a:r>
              <a:rPr lang="en-GB" altLang="en-US" sz="2000" u="sng" dirty="0">
                <a:latin typeface="Arial" charset="0"/>
              </a:rPr>
              <a:t>perfect information</a:t>
            </a:r>
            <a:r>
              <a:rPr lang="en-GB" altLang="en-US" sz="2000" dirty="0">
                <a:latin typeface="Arial" charset="0"/>
              </a:rPr>
              <a:t>.</a:t>
            </a:r>
          </a:p>
        </p:txBody>
      </p:sp>
      <p:sp>
        <p:nvSpPr>
          <p:cNvPr id="512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1506777-ED7E-5243-8FE4-2B2E27B8BE17}" type="slidenum">
              <a:rPr lang="en-GB" altLang="en-US" sz="1400"/>
              <a:pPr/>
              <a:t>5</a:t>
            </a:fld>
            <a:endParaRPr lang="en-GB" altLang="en-US" sz="1400"/>
          </a:p>
        </p:txBody>
      </p:sp>
      <p:sp>
        <p:nvSpPr>
          <p:cNvPr id="307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AI Games</a:t>
            </a:r>
          </a:p>
        </p:txBody>
      </p:sp>
      <p:grpSp>
        <p:nvGrpSpPr>
          <p:cNvPr id="5125" name="Group 62"/>
          <p:cNvGrpSpPr>
            <a:grpSpLocks/>
          </p:cNvGrpSpPr>
          <p:nvPr/>
        </p:nvGrpSpPr>
        <p:grpSpPr bwMode="auto">
          <a:xfrm>
            <a:off x="2514600" y="3097214"/>
            <a:ext cx="7291388" cy="2008187"/>
            <a:chOff x="990600" y="4267200"/>
            <a:chExt cx="7291388" cy="2008188"/>
          </a:xfrm>
        </p:grpSpPr>
        <p:sp>
          <p:nvSpPr>
            <p:cNvPr id="5126" name="Rectangle 48"/>
            <p:cNvSpPr>
              <a:spLocks noChangeArrowheads="1"/>
            </p:cNvSpPr>
            <p:nvPr/>
          </p:nvSpPr>
          <p:spPr bwMode="auto">
            <a:xfrm>
              <a:off x="990600" y="5257800"/>
              <a:ext cx="2032000" cy="36512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27" name="Rectangle 18"/>
            <p:cNvSpPr>
              <a:spLocks noChangeArrowheads="1"/>
            </p:cNvSpPr>
            <p:nvPr/>
          </p:nvSpPr>
          <p:spPr bwMode="auto">
            <a:xfrm>
              <a:off x="3022600" y="4302125"/>
              <a:ext cx="34925" cy="31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28" name="Rectangle 21"/>
            <p:cNvSpPr>
              <a:spLocks noChangeArrowheads="1"/>
            </p:cNvSpPr>
            <p:nvPr/>
          </p:nvSpPr>
          <p:spPr bwMode="auto">
            <a:xfrm>
              <a:off x="3057525" y="4302125"/>
              <a:ext cx="2576513" cy="31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29" name="Rectangle 22"/>
            <p:cNvSpPr>
              <a:spLocks noChangeArrowheads="1"/>
            </p:cNvSpPr>
            <p:nvPr/>
          </p:nvSpPr>
          <p:spPr bwMode="auto">
            <a:xfrm>
              <a:off x="5634038" y="4302125"/>
              <a:ext cx="34925" cy="31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0" name="Rectangle 25"/>
            <p:cNvSpPr>
              <a:spLocks noChangeArrowheads="1"/>
            </p:cNvSpPr>
            <p:nvPr/>
          </p:nvSpPr>
          <p:spPr bwMode="auto">
            <a:xfrm>
              <a:off x="5668963" y="4302125"/>
              <a:ext cx="2576512" cy="31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1" name="Rectangle 40"/>
            <p:cNvSpPr>
              <a:spLocks noChangeArrowheads="1"/>
            </p:cNvSpPr>
            <p:nvPr/>
          </p:nvSpPr>
          <p:spPr bwMode="auto">
            <a:xfrm>
              <a:off x="990600" y="4649788"/>
              <a:ext cx="2032000" cy="31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2" name="Rectangle 59"/>
            <p:cNvSpPr>
              <a:spLocks noChangeArrowheads="1"/>
            </p:cNvSpPr>
            <p:nvPr/>
          </p:nvSpPr>
          <p:spPr bwMode="auto">
            <a:xfrm>
              <a:off x="990600" y="5308600"/>
              <a:ext cx="2032000" cy="158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3" name="Rectangle 13"/>
            <p:cNvSpPr>
              <a:spLocks noChangeArrowheads="1"/>
            </p:cNvSpPr>
            <p:nvPr/>
          </p:nvSpPr>
          <p:spPr bwMode="auto">
            <a:xfrm>
              <a:off x="3057525" y="4305300"/>
              <a:ext cx="2576513" cy="30956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4" name="Rectangle 14"/>
            <p:cNvSpPr>
              <a:spLocks noChangeArrowheads="1"/>
            </p:cNvSpPr>
            <p:nvPr/>
          </p:nvSpPr>
          <p:spPr bwMode="auto">
            <a:xfrm>
              <a:off x="3171825" y="4311650"/>
              <a:ext cx="16129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i="1">
                  <a:solidFill>
                    <a:srgbClr val="010000"/>
                  </a:solidFill>
                  <a:latin typeface="Arial" charset="0"/>
                </a:rPr>
                <a:t> Deterministic</a:t>
              </a:r>
              <a:endParaRPr lang="en-GB" altLang="en-US"/>
            </a:p>
          </p:txBody>
        </p:sp>
        <p:sp>
          <p:nvSpPr>
            <p:cNvPr id="5135" name="Rectangle 15"/>
            <p:cNvSpPr>
              <a:spLocks noChangeArrowheads="1"/>
            </p:cNvSpPr>
            <p:nvPr/>
          </p:nvSpPr>
          <p:spPr bwMode="auto">
            <a:xfrm>
              <a:off x="5668963" y="4305300"/>
              <a:ext cx="2576512" cy="30956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6" name="Rectangle 16"/>
            <p:cNvSpPr>
              <a:spLocks noChangeArrowheads="1"/>
            </p:cNvSpPr>
            <p:nvPr/>
          </p:nvSpPr>
          <p:spPr bwMode="auto">
            <a:xfrm>
              <a:off x="5784850" y="4311650"/>
              <a:ext cx="9906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i="1">
                  <a:solidFill>
                    <a:srgbClr val="010000"/>
                  </a:solidFill>
                  <a:latin typeface="Arial" charset="0"/>
                </a:rPr>
                <a:t> Chance</a:t>
              </a:r>
              <a:endParaRPr lang="en-GB" altLang="en-US"/>
            </a:p>
          </p:txBody>
        </p:sp>
        <p:sp>
          <p:nvSpPr>
            <p:cNvPr id="5137" name="Rectangle 17"/>
            <p:cNvSpPr>
              <a:spLocks noChangeArrowheads="1"/>
            </p:cNvSpPr>
            <p:nvPr/>
          </p:nvSpPr>
          <p:spPr bwMode="auto">
            <a:xfrm>
              <a:off x="990600" y="4267200"/>
              <a:ext cx="2032000"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8" name="Rectangle 19"/>
            <p:cNvSpPr>
              <a:spLocks noChangeArrowheads="1"/>
            </p:cNvSpPr>
            <p:nvPr/>
          </p:nvSpPr>
          <p:spPr bwMode="auto">
            <a:xfrm>
              <a:off x="3022600" y="4267200"/>
              <a:ext cx="34925"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39" name="Rectangle 20"/>
            <p:cNvSpPr>
              <a:spLocks noChangeArrowheads="1"/>
            </p:cNvSpPr>
            <p:nvPr/>
          </p:nvSpPr>
          <p:spPr bwMode="auto">
            <a:xfrm>
              <a:off x="3057525" y="4267200"/>
              <a:ext cx="2576513"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0" name="Rectangle 23"/>
            <p:cNvSpPr>
              <a:spLocks noChangeArrowheads="1"/>
            </p:cNvSpPr>
            <p:nvPr/>
          </p:nvSpPr>
          <p:spPr bwMode="auto">
            <a:xfrm>
              <a:off x="5634038" y="4267200"/>
              <a:ext cx="34925"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1" name="Rectangle 24"/>
            <p:cNvSpPr>
              <a:spLocks noChangeArrowheads="1"/>
            </p:cNvSpPr>
            <p:nvPr/>
          </p:nvSpPr>
          <p:spPr bwMode="auto">
            <a:xfrm>
              <a:off x="5668963" y="4267200"/>
              <a:ext cx="2576512"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2" name="Rectangle 26"/>
            <p:cNvSpPr>
              <a:spLocks noChangeArrowheads="1"/>
            </p:cNvSpPr>
            <p:nvPr/>
          </p:nvSpPr>
          <p:spPr bwMode="auto">
            <a:xfrm>
              <a:off x="8245475" y="4267200"/>
              <a:ext cx="36513"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3" name="Rectangle 27"/>
            <p:cNvSpPr>
              <a:spLocks noChangeArrowheads="1"/>
            </p:cNvSpPr>
            <p:nvPr/>
          </p:nvSpPr>
          <p:spPr bwMode="auto">
            <a:xfrm>
              <a:off x="8245475" y="4267200"/>
              <a:ext cx="36513"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4" name="Rectangle 28"/>
            <p:cNvSpPr>
              <a:spLocks noChangeArrowheads="1"/>
            </p:cNvSpPr>
            <p:nvPr/>
          </p:nvSpPr>
          <p:spPr bwMode="auto">
            <a:xfrm>
              <a:off x="3022600" y="4305300"/>
              <a:ext cx="34925" cy="309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5" name="Rectangle 29"/>
            <p:cNvSpPr>
              <a:spLocks noChangeArrowheads="1"/>
            </p:cNvSpPr>
            <p:nvPr/>
          </p:nvSpPr>
          <p:spPr bwMode="auto">
            <a:xfrm>
              <a:off x="5634038" y="4305300"/>
              <a:ext cx="34925" cy="309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6" name="Rectangle 30"/>
            <p:cNvSpPr>
              <a:spLocks noChangeArrowheads="1"/>
            </p:cNvSpPr>
            <p:nvPr/>
          </p:nvSpPr>
          <p:spPr bwMode="auto">
            <a:xfrm>
              <a:off x="8245475" y="4305300"/>
              <a:ext cx="36513" cy="309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7" name="Rectangle 31"/>
            <p:cNvSpPr>
              <a:spLocks noChangeArrowheads="1"/>
            </p:cNvSpPr>
            <p:nvPr/>
          </p:nvSpPr>
          <p:spPr bwMode="auto">
            <a:xfrm>
              <a:off x="990600" y="4652963"/>
              <a:ext cx="2032000" cy="30956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8" name="Rectangle 33"/>
            <p:cNvSpPr>
              <a:spLocks noChangeArrowheads="1"/>
            </p:cNvSpPr>
            <p:nvPr/>
          </p:nvSpPr>
          <p:spPr bwMode="auto">
            <a:xfrm>
              <a:off x="990600" y="4962525"/>
              <a:ext cx="2032000" cy="31273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49" name="Rectangle 34"/>
            <p:cNvSpPr>
              <a:spLocks noChangeArrowheads="1"/>
            </p:cNvSpPr>
            <p:nvPr/>
          </p:nvSpPr>
          <p:spPr bwMode="auto">
            <a:xfrm>
              <a:off x="1219200" y="4724400"/>
              <a:ext cx="16002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perfect information</a:t>
              </a:r>
              <a:endParaRPr lang="en-GB" altLang="en-US"/>
            </a:p>
          </p:txBody>
        </p:sp>
        <p:sp>
          <p:nvSpPr>
            <p:cNvPr id="5150" name="Rectangle 35"/>
            <p:cNvSpPr>
              <a:spLocks noChangeArrowheads="1"/>
            </p:cNvSpPr>
            <p:nvPr/>
          </p:nvSpPr>
          <p:spPr bwMode="auto">
            <a:xfrm>
              <a:off x="3200400" y="4724400"/>
              <a:ext cx="210185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Checkers, Chess,</a:t>
              </a:r>
              <a:endParaRPr lang="en-GB" altLang="en-US"/>
            </a:p>
          </p:txBody>
        </p:sp>
        <p:sp>
          <p:nvSpPr>
            <p:cNvPr id="5151" name="Rectangle 36"/>
            <p:cNvSpPr>
              <a:spLocks noChangeArrowheads="1"/>
            </p:cNvSpPr>
            <p:nvPr/>
          </p:nvSpPr>
          <p:spPr bwMode="auto">
            <a:xfrm>
              <a:off x="3200400" y="5029200"/>
              <a:ext cx="134778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dirty="0">
                  <a:solidFill>
                    <a:srgbClr val="010000"/>
                  </a:solidFill>
                  <a:latin typeface="Arial" charset="0"/>
                </a:rPr>
                <a:t>Go, Othello</a:t>
              </a:r>
              <a:endParaRPr lang="en-GB" altLang="en-US" dirty="0"/>
            </a:p>
          </p:txBody>
        </p:sp>
        <p:sp>
          <p:nvSpPr>
            <p:cNvPr id="5152" name="Rectangle 37"/>
            <p:cNvSpPr>
              <a:spLocks noChangeArrowheads="1"/>
            </p:cNvSpPr>
            <p:nvPr/>
          </p:nvSpPr>
          <p:spPr bwMode="auto">
            <a:xfrm>
              <a:off x="5791200" y="4724400"/>
              <a:ext cx="17018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Backgammon,</a:t>
              </a:r>
              <a:endParaRPr lang="en-GB" altLang="en-US"/>
            </a:p>
          </p:txBody>
        </p:sp>
        <p:sp>
          <p:nvSpPr>
            <p:cNvPr id="5153" name="Rectangle 38"/>
            <p:cNvSpPr>
              <a:spLocks noChangeArrowheads="1"/>
            </p:cNvSpPr>
            <p:nvPr/>
          </p:nvSpPr>
          <p:spPr bwMode="auto">
            <a:xfrm>
              <a:off x="5791200" y="5029200"/>
              <a:ext cx="115252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Monopoly</a:t>
              </a:r>
              <a:endParaRPr lang="en-GB" altLang="en-US"/>
            </a:p>
          </p:txBody>
        </p:sp>
        <p:sp>
          <p:nvSpPr>
            <p:cNvPr id="5154" name="Rectangle 39"/>
            <p:cNvSpPr>
              <a:spLocks noChangeArrowheads="1"/>
            </p:cNvSpPr>
            <p:nvPr/>
          </p:nvSpPr>
          <p:spPr bwMode="auto">
            <a:xfrm>
              <a:off x="990600" y="4614863"/>
              <a:ext cx="2032000"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55" name="Rectangle 41"/>
            <p:cNvSpPr>
              <a:spLocks noChangeArrowheads="1"/>
            </p:cNvSpPr>
            <p:nvPr/>
          </p:nvSpPr>
          <p:spPr bwMode="auto">
            <a:xfrm>
              <a:off x="3022600" y="4614863"/>
              <a:ext cx="3492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56" name="Rectangle 42"/>
            <p:cNvSpPr>
              <a:spLocks noChangeArrowheads="1"/>
            </p:cNvSpPr>
            <p:nvPr/>
          </p:nvSpPr>
          <p:spPr bwMode="auto">
            <a:xfrm>
              <a:off x="3057525" y="4614863"/>
              <a:ext cx="2576513"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57" name="Rectangle 43"/>
            <p:cNvSpPr>
              <a:spLocks noChangeArrowheads="1"/>
            </p:cNvSpPr>
            <p:nvPr/>
          </p:nvSpPr>
          <p:spPr bwMode="auto">
            <a:xfrm>
              <a:off x="5634038" y="4614863"/>
              <a:ext cx="3492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58" name="Rectangle 44"/>
            <p:cNvSpPr>
              <a:spLocks noChangeArrowheads="1"/>
            </p:cNvSpPr>
            <p:nvPr/>
          </p:nvSpPr>
          <p:spPr bwMode="auto">
            <a:xfrm>
              <a:off x="5668963" y="4614863"/>
              <a:ext cx="2576512"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59" name="Rectangle 45"/>
            <p:cNvSpPr>
              <a:spLocks noChangeArrowheads="1"/>
            </p:cNvSpPr>
            <p:nvPr/>
          </p:nvSpPr>
          <p:spPr bwMode="auto">
            <a:xfrm>
              <a:off x="8245475" y="4614863"/>
              <a:ext cx="36513"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0" name="Rectangle 46"/>
            <p:cNvSpPr>
              <a:spLocks noChangeArrowheads="1"/>
            </p:cNvSpPr>
            <p:nvPr/>
          </p:nvSpPr>
          <p:spPr bwMode="auto">
            <a:xfrm>
              <a:off x="3022600" y="4652963"/>
              <a:ext cx="34925" cy="6191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1" name="Rectangle 47"/>
            <p:cNvSpPr>
              <a:spLocks noChangeArrowheads="1"/>
            </p:cNvSpPr>
            <p:nvPr/>
          </p:nvSpPr>
          <p:spPr bwMode="auto">
            <a:xfrm>
              <a:off x="5634038" y="4652963"/>
              <a:ext cx="34925" cy="6191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2" name="Rectangle 50"/>
            <p:cNvSpPr>
              <a:spLocks noChangeArrowheads="1"/>
            </p:cNvSpPr>
            <p:nvPr/>
          </p:nvSpPr>
          <p:spPr bwMode="auto">
            <a:xfrm>
              <a:off x="990600" y="5622925"/>
              <a:ext cx="2032000" cy="30956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3" name="Rectangle 52"/>
            <p:cNvSpPr>
              <a:spLocks noChangeArrowheads="1"/>
            </p:cNvSpPr>
            <p:nvPr/>
          </p:nvSpPr>
          <p:spPr bwMode="auto">
            <a:xfrm>
              <a:off x="990600" y="5932488"/>
              <a:ext cx="2032000" cy="30956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4" name="Rectangle 53"/>
            <p:cNvSpPr>
              <a:spLocks noChangeArrowheads="1"/>
            </p:cNvSpPr>
            <p:nvPr/>
          </p:nvSpPr>
          <p:spPr bwMode="auto">
            <a:xfrm>
              <a:off x="1219200" y="5486400"/>
              <a:ext cx="15986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imperfect information</a:t>
              </a:r>
              <a:endParaRPr lang="en-GB" altLang="en-US"/>
            </a:p>
          </p:txBody>
        </p:sp>
        <p:sp>
          <p:nvSpPr>
            <p:cNvPr id="5166" name="Rectangle 56"/>
            <p:cNvSpPr>
              <a:spLocks noChangeArrowheads="1"/>
            </p:cNvSpPr>
            <p:nvPr/>
          </p:nvSpPr>
          <p:spPr bwMode="auto">
            <a:xfrm>
              <a:off x="5791200" y="5486400"/>
              <a:ext cx="1687513"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Bridge, Poker,</a:t>
              </a:r>
              <a:endParaRPr lang="en-GB" altLang="en-US"/>
            </a:p>
          </p:txBody>
        </p:sp>
        <p:sp>
          <p:nvSpPr>
            <p:cNvPr id="5167" name="Rectangle 57"/>
            <p:cNvSpPr>
              <a:spLocks noChangeArrowheads="1"/>
            </p:cNvSpPr>
            <p:nvPr/>
          </p:nvSpPr>
          <p:spPr bwMode="auto">
            <a:xfrm>
              <a:off x="5791200" y="5867400"/>
              <a:ext cx="1049338"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a:solidFill>
                    <a:srgbClr val="010000"/>
                  </a:solidFill>
                  <a:latin typeface="Arial" charset="0"/>
                </a:rPr>
                <a:t>Scrabble</a:t>
              </a:r>
              <a:endParaRPr lang="en-GB" altLang="en-US"/>
            </a:p>
          </p:txBody>
        </p:sp>
        <p:sp>
          <p:nvSpPr>
            <p:cNvPr id="5168" name="Rectangle 58"/>
            <p:cNvSpPr>
              <a:spLocks noChangeArrowheads="1"/>
            </p:cNvSpPr>
            <p:nvPr/>
          </p:nvSpPr>
          <p:spPr bwMode="auto">
            <a:xfrm>
              <a:off x="990600" y="5410200"/>
              <a:ext cx="2032000" cy="365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69" name="Rectangle 60"/>
            <p:cNvSpPr>
              <a:spLocks noChangeArrowheads="1"/>
            </p:cNvSpPr>
            <p:nvPr/>
          </p:nvSpPr>
          <p:spPr bwMode="auto">
            <a:xfrm>
              <a:off x="3022600" y="5272088"/>
              <a:ext cx="3492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0" name="Rectangle 61"/>
            <p:cNvSpPr>
              <a:spLocks noChangeArrowheads="1"/>
            </p:cNvSpPr>
            <p:nvPr/>
          </p:nvSpPr>
          <p:spPr bwMode="auto">
            <a:xfrm>
              <a:off x="3048000" y="5410200"/>
              <a:ext cx="2576513" cy="365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1" name="Rectangle 62"/>
            <p:cNvSpPr>
              <a:spLocks noChangeArrowheads="1"/>
            </p:cNvSpPr>
            <p:nvPr/>
          </p:nvSpPr>
          <p:spPr bwMode="auto">
            <a:xfrm>
              <a:off x="5634038" y="5272088"/>
              <a:ext cx="3492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2" name="Rectangle 63"/>
            <p:cNvSpPr>
              <a:spLocks noChangeArrowheads="1"/>
            </p:cNvSpPr>
            <p:nvPr/>
          </p:nvSpPr>
          <p:spPr bwMode="auto">
            <a:xfrm>
              <a:off x="5638800" y="5410200"/>
              <a:ext cx="2586038" cy="365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3" name="Rectangle 64"/>
            <p:cNvSpPr>
              <a:spLocks noChangeArrowheads="1"/>
            </p:cNvSpPr>
            <p:nvPr/>
          </p:nvSpPr>
          <p:spPr bwMode="auto">
            <a:xfrm>
              <a:off x="990600" y="6240463"/>
              <a:ext cx="2032000"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4" name="Rectangle 65"/>
            <p:cNvSpPr>
              <a:spLocks noChangeArrowheads="1"/>
            </p:cNvSpPr>
            <p:nvPr/>
          </p:nvSpPr>
          <p:spPr bwMode="auto">
            <a:xfrm>
              <a:off x="3022600" y="5310188"/>
              <a:ext cx="34925" cy="9302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5" name="Rectangle 66"/>
            <p:cNvSpPr>
              <a:spLocks noChangeArrowheads="1"/>
            </p:cNvSpPr>
            <p:nvPr/>
          </p:nvSpPr>
          <p:spPr bwMode="auto">
            <a:xfrm>
              <a:off x="3022600" y="6240463"/>
              <a:ext cx="34925"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6" name="Rectangle 67"/>
            <p:cNvSpPr>
              <a:spLocks noChangeArrowheads="1"/>
            </p:cNvSpPr>
            <p:nvPr/>
          </p:nvSpPr>
          <p:spPr bwMode="auto">
            <a:xfrm>
              <a:off x="3057525" y="6240463"/>
              <a:ext cx="2576513"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7" name="Rectangle 68"/>
            <p:cNvSpPr>
              <a:spLocks noChangeArrowheads="1"/>
            </p:cNvSpPr>
            <p:nvPr/>
          </p:nvSpPr>
          <p:spPr bwMode="auto">
            <a:xfrm>
              <a:off x="5634038" y="5310188"/>
              <a:ext cx="34925" cy="9302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8" name="Rectangle 69"/>
            <p:cNvSpPr>
              <a:spLocks noChangeArrowheads="1"/>
            </p:cNvSpPr>
            <p:nvPr/>
          </p:nvSpPr>
          <p:spPr bwMode="auto">
            <a:xfrm>
              <a:off x="5634038" y="6240463"/>
              <a:ext cx="34925"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79" name="Rectangle 70"/>
            <p:cNvSpPr>
              <a:spLocks noChangeArrowheads="1"/>
            </p:cNvSpPr>
            <p:nvPr/>
          </p:nvSpPr>
          <p:spPr bwMode="auto">
            <a:xfrm>
              <a:off x="5668963" y="6240463"/>
              <a:ext cx="2586037" cy="349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80" name="Rectangle 73"/>
            <p:cNvSpPr>
              <a:spLocks noChangeArrowheads="1"/>
            </p:cNvSpPr>
            <p:nvPr/>
          </p:nvSpPr>
          <p:spPr bwMode="auto">
            <a:xfrm>
              <a:off x="8229600" y="5334000"/>
              <a:ext cx="34925" cy="9302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81" name="Rectangle 74"/>
            <p:cNvSpPr>
              <a:spLocks noChangeArrowheads="1"/>
            </p:cNvSpPr>
            <p:nvPr/>
          </p:nvSpPr>
          <p:spPr bwMode="auto">
            <a:xfrm>
              <a:off x="8229600" y="4648200"/>
              <a:ext cx="34925" cy="6191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82" name="Rectangle 75"/>
            <p:cNvSpPr>
              <a:spLocks noChangeArrowheads="1"/>
            </p:cNvSpPr>
            <p:nvPr/>
          </p:nvSpPr>
          <p:spPr bwMode="auto">
            <a:xfrm>
              <a:off x="8229600" y="5029200"/>
              <a:ext cx="34925" cy="6191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grpSp>
      <p:sp>
        <p:nvSpPr>
          <p:cNvPr id="63" name="Rectangle 36"/>
          <p:cNvSpPr>
            <a:spLocks noChangeArrowheads="1"/>
          </p:cNvSpPr>
          <p:nvPr/>
        </p:nvSpPr>
        <p:spPr bwMode="auto">
          <a:xfrm>
            <a:off x="4724400" y="4440238"/>
            <a:ext cx="1179810"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dirty="0" smtClean="0">
                <a:solidFill>
                  <a:srgbClr val="010000"/>
                </a:solidFill>
                <a:latin typeface="Arial" charset="0"/>
              </a:rPr>
              <a:t>Battleship</a:t>
            </a:r>
            <a:endParaRPr lang="en-GB" altLang="en-US" dirty="0"/>
          </a:p>
        </p:txBody>
      </p:sp>
      <p:sp>
        <p:nvSpPr>
          <p:cNvPr id="64" name="Rectangle 36"/>
          <p:cNvSpPr>
            <a:spLocks noChangeArrowheads="1"/>
          </p:cNvSpPr>
          <p:nvPr/>
        </p:nvSpPr>
        <p:spPr bwMode="auto">
          <a:xfrm>
            <a:off x="4724400" y="4742315"/>
            <a:ext cx="200971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100" dirty="0" smtClean="0">
                <a:solidFill>
                  <a:srgbClr val="010000"/>
                </a:solidFill>
                <a:latin typeface="Arial" charset="0"/>
              </a:rPr>
              <a:t>Blind Tic Tac Toe</a:t>
            </a:r>
            <a:endParaRPr lang="en-GB" altLang="en-US" dirty="0"/>
          </a:p>
        </p:txBody>
      </p:sp>
    </p:spTree>
    <p:extLst>
      <p:ext uri="{BB962C8B-B14F-4D97-AF65-F5344CB8AC3E}">
        <p14:creationId xmlns:p14="http://schemas.microsoft.com/office/powerpoint/2010/main" val="166786206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0BBBA89-7C0C-734B-A974-C48C4C92452B}" type="slidenum">
              <a:rPr lang="en-GB" altLang="en-US" sz="1400"/>
              <a:pPr/>
              <a:t>50</a:t>
            </a:fld>
            <a:endParaRPr lang="en-GB" altLang="en-US" sz="1400"/>
          </a:p>
        </p:txBody>
      </p:sp>
      <p:sp>
        <p:nvSpPr>
          <p:cNvPr id="5120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04"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1205"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minimax(C, 1, 4)</a:t>
            </a:r>
            <a:r>
              <a:rPr lang="en-GB" altLang="en-US" sz="2000">
                <a:latin typeface="Arial" charset="0"/>
              </a:rPr>
              <a:t> is returned to </a:t>
            </a:r>
            <a:r>
              <a:rPr lang="en-GB" altLang="en-US" sz="2000">
                <a:latin typeface="Arial" charset="0"/>
                <a:sym typeface="Symbol" charset="2"/>
              </a:rPr>
              <a:t>, with</a:t>
            </a:r>
            <a:r>
              <a:rPr lang="en-GB" altLang="en-US" sz="2000">
                <a:latin typeface="Arial" charset="0"/>
              </a:rPr>
              <a:t> no change (minimizing)</a:t>
            </a:r>
          </a:p>
        </p:txBody>
      </p:sp>
      <p:sp>
        <p:nvSpPr>
          <p:cNvPr id="270340"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(25)</a:t>
            </a:r>
          </a:p>
        </p:txBody>
      </p:sp>
      <p:sp>
        <p:nvSpPr>
          <p:cNvPr id="51207"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1208"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1209"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1210"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1211"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1212"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1213"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1214"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1215"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1216"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1217"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1218"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1219"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1220"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1221"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1222"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1223"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1224"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25"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26"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27"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28"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29"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0"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1"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2"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3"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4"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35"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1236"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1237"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1238"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1239"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1240"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1241"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1242"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1243"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4"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5"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6"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7"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8"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49"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50"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51"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52"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53"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1254"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1255"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1256"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1257"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1258" name="Text Box 59"/>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C</a:t>
            </a:r>
            <a:endParaRPr lang="en-GB" altLang="en-US"/>
          </a:p>
        </p:txBody>
      </p:sp>
      <p:sp>
        <p:nvSpPr>
          <p:cNvPr id="51259" name="Line 61"/>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1260" name="Line 62"/>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1261" name="Text Box 63"/>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1262" name="Oval 64"/>
          <p:cNvSpPr>
            <a:spLocks noChangeArrowheads="1"/>
          </p:cNvSpPr>
          <p:nvPr/>
        </p:nvSpPr>
        <p:spPr bwMode="auto">
          <a:xfrm>
            <a:off x="5105400" y="2286001"/>
            <a:ext cx="533400" cy="481013"/>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Tree>
    <p:extLst>
      <p:ext uri="{BB962C8B-B14F-4D97-AF65-F5344CB8AC3E}">
        <p14:creationId xmlns:p14="http://schemas.microsoft.com/office/powerpoint/2010/main" val="46540963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3E6AF7BA-F930-B84D-A72D-741EE2FA3DFE}" type="slidenum">
              <a:rPr lang="en-GB" altLang="en-US" sz="1400"/>
              <a:pPr/>
              <a:t>51</a:t>
            </a:fld>
            <a:endParaRPr lang="en-GB" altLang="en-US" sz="1400"/>
          </a:p>
        </p:txBody>
      </p:sp>
      <p:sp>
        <p:nvSpPr>
          <p:cNvPr id="5222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2228" name="Rectangle 3"/>
          <p:cNvSpPr>
            <a:spLocks noGrp="1" noChangeArrowheads="1"/>
          </p:cNvSpPr>
          <p:nvPr>
            <p:ph type="body" idx="1"/>
          </p:nvPr>
        </p:nvSpPr>
        <p:spPr>
          <a:xfrm>
            <a:off x="2133600" y="1447800"/>
            <a:ext cx="7772400" cy="533400"/>
          </a:xfrm>
        </p:spPr>
        <p:txBody>
          <a:bodyPr>
            <a:normAutofit fontScale="92500" lnSpcReduction="20000"/>
          </a:bodyPr>
          <a:lstStyle/>
          <a:p>
            <a:pPr>
              <a:buFontTx/>
              <a:buNone/>
            </a:pPr>
            <a:r>
              <a:rPr lang="en-GB" altLang="en-US" sz="2000" b="1">
                <a:latin typeface="Arial" charset="0"/>
              </a:rPr>
              <a:t>minimax(A, 0, 4)</a:t>
            </a:r>
            <a:r>
              <a:rPr lang="en-GB" altLang="en-US" sz="2000">
                <a:latin typeface="Arial" charset="0"/>
              </a:rPr>
              <a:t> is returned to </a:t>
            </a:r>
            <a:r>
              <a:rPr lang="en-GB" altLang="en-US" sz="2000" b="1">
                <a:latin typeface="Arial" charset="0"/>
                <a:sym typeface="Symbol" charset="2"/>
              </a:rPr>
              <a:t> = 3</a:t>
            </a:r>
            <a:r>
              <a:rPr lang="en-GB" altLang="en-US" sz="2000">
                <a:latin typeface="Arial" charset="0"/>
                <a:sym typeface="Symbol" charset="2"/>
              </a:rPr>
              <a:t>, </a:t>
            </a:r>
            <a:r>
              <a:rPr lang="en-GB" altLang="en-US" sz="2000">
                <a:latin typeface="Arial" charset="0"/>
              </a:rPr>
              <a:t>updated to maximum seen so far</a:t>
            </a:r>
          </a:p>
        </p:txBody>
      </p:sp>
      <p:sp>
        <p:nvSpPr>
          <p:cNvPr id="27136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(26)</a:t>
            </a:r>
          </a:p>
        </p:txBody>
      </p:sp>
      <p:sp>
        <p:nvSpPr>
          <p:cNvPr id="5223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223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223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223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223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2235"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2236" name="Oval 11"/>
          <p:cNvSpPr>
            <a:spLocks noChangeArrowheads="1"/>
          </p:cNvSpPr>
          <p:nvPr/>
        </p:nvSpPr>
        <p:spPr bwMode="auto">
          <a:xfrm>
            <a:off x="58674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2237"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223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2239"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2240"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2241"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224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2243"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2244"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2245"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2246"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224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224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4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5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60"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2261"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2262"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2263"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2264"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2265"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2266"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2267"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2268"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69"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0"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1"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2"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3"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4"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5"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6"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7"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78"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2279"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2280"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2281"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2282"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2283" name="Line 60"/>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2284" name="Line 61"/>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2285" name="Text Box 62"/>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100430987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8A34933B-2F9E-AF40-A262-3F42537227C9}" type="slidenum">
              <a:rPr lang="en-GB" altLang="en-US" sz="1400"/>
              <a:pPr/>
              <a:t>52</a:t>
            </a:fld>
            <a:endParaRPr lang="en-GB" altLang="en-US" sz="1400"/>
          </a:p>
        </p:txBody>
      </p:sp>
      <p:sp>
        <p:nvSpPr>
          <p:cNvPr id="5325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3252"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minimax(D, 1, 4)</a:t>
            </a:r>
            <a:endParaRPr lang="en-GB" altLang="en-US" sz="2000">
              <a:latin typeface="Arial" charset="0"/>
            </a:endParaRPr>
          </a:p>
        </p:txBody>
      </p:sp>
      <p:sp>
        <p:nvSpPr>
          <p:cNvPr id="27238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(27)</a:t>
            </a:r>
          </a:p>
        </p:txBody>
      </p:sp>
      <p:sp>
        <p:nvSpPr>
          <p:cNvPr id="5325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325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325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325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325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3259"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3260"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3261"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326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3263"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3264"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3265"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326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3267"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3268"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3269"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3270"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327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327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7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8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8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8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8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84"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3285"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3286"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3287"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3288"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3289"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3290"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3291"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3292"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3"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4"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5"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6"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7"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8"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299"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300"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301"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302"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3303"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3304"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3305"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3306"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3307"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3308"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3309"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3310" name="Text Box 62"/>
          <p:cNvSpPr txBox="1">
            <a:spLocks noChangeArrowheads="1"/>
          </p:cNvSpPr>
          <p:nvPr/>
        </p:nvSpPr>
        <p:spPr bwMode="auto">
          <a:xfrm>
            <a:off x="9296400" y="5470526"/>
            <a:ext cx="3683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D</a:t>
            </a:r>
            <a:endParaRPr lang="en-GB" altLang="en-US"/>
          </a:p>
        </p:txBody>
      </p:sp>
    </p:spTree>
    <p:extLst>
      <p:ext uri="{BB962C8B-B14F-4D97-AF65-F5344CB8AC3E}">
        <p14:creationId xmlns:p14="http://schemas.microsoft.com/office/powerpoint/2010/main" val="21465412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126886D9-A065-594B-A872-D35F24546B61}" type="slidenum">
              <a:rPr lang="en-GB" altLang="en-US" sz="1400"/>
              <a:pPr/>
              <a:t>53</a:t>
            </a:fld>
            <a:endParaRPr lang="en-GB" altLang="en-US" sz="1400"/>
          </a:p>
        </p:txBody>
      </p:sp>
      <p:sp>
        <p:nvSpPr>
          <p:cNvPr id="54275"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4276"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minimax(A, 0, 4)</a:t>
            </a:r>
            <a:r>
              <a:rPr lang="en-GB" altLang="en-US" sz="2000">
                <a:latin typeface="Arial" charset="0"/>
              </a:rPr>
              <a:t> is returned to </a:t>
            </a:r>
            <a:r>
              <a:rPr lang="en-GB" altLang="en-US" sz="2000">
                <a:latin typeface="Arial" charset="0"/>
                <a:sym typeface="Symbol" charset="2"/>
              </a:rPr>
              <a:t>, with</a:t>
            </a:r>
            <a:r>
              <a:rPr lang="en-GB" altLang="en-US" sz="2000">
                <a:latin typeface="Arial" charset="0"/>
              </a:rPr>
              <a:t> no update (maximizing)</a:t>
            </a:r>
          </a:p>
        </p:txBody>
      </p:sp>
      <p:sp>
        <p:nvSpPr>
          <p:cNvPr id="273412"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(28)</a:t>
            </a:r>
          </a:p>
        </p:txBody>
      </p:sp>
      <p:sp>
        <p:nvSpPr>
          <p:cNvPr id="54278"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4279"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4280"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4281"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4282"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4283"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4284"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4285"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4286"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4287"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4288"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4289"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4290"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4291"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4292"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4293"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4294"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4295"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4296"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297"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298"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299"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0"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1"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2"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3"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4"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5"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6"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7"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08"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4309"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4310"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4311"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4312"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4313"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4314"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4315"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4316"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17"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18"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19"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0"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1"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2"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3"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4"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5"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26"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4327"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4328"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4329"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4330"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4331"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4332"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4333"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206685236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72F8F8A-AC05-9D47-BFDB-C3B430C34978}" type="slidenum">
              <a:rPr lang="en-GB" altLang="en-US" sz="1400"/>
              <a:pPr/>
              <a:t>54</a:t>
            </a:fld>
            <a:endParaRPr lang="en-GB" altLang="en-US" sz="1400"/>
          </a:p>
        </p:txBody>
      </p:sp>
      <p:sp>
        <p:nvSpPr>
          <p:cNvPr id="55299"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5300"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How does the algorithm finish the search tree?</a:t>
            </a:r>
          </a:p>
        </p:txBody>
      </p:sp>
      <p:sp>
        <p:nvSpPr>
          <p:cNvPr id="274436"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(29)</a:t>
            </a:r>
          </a:p>
        </p:txBody>
      </p:sp>
      <p:sp>
        <p:nvSpPr>
          <p:cNvPr id="55302"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5303"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5304"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5305"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5306"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5307"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5308"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5309" name="Oval 12"/>
          <p:cNvSpPr>
            <a:spLocks noChangeArrowheads="1"/>
          </p:cNvSpPr>
          <p:nvPr/>
        </p:nvSpPr>
        <p:spPr bwMode="auto">
          <a:xfrm>
            <a:off x="7467600" y="2995613"/>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p:txBody>
      </p:sp>
      <p:sp>
        <p:nvSpPr>
          <p:cNvPr id="55310"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5311"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5312"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5313"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5314"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5315"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5316" name="Oval 19"/>
          <p:cNvSpPr>
            <a:spLocks noChangeArrowheads="1"/>
          </p:cNvSpPr>
          <p:nvPr/>
        </p:nvSpPr>
        <p:spPr bwMode="auto">
          <a:xfrm>
            <a:off x="69342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p:txBody>
      </p:sp>
      <p:sp>
        <p:nvSpPr>
          <p:cNvPr id="55317" name="Oval 20"/>
          <p:cNvSpPr>
            <a:spLocks noChangeArrowheads="1"/>
          </p:cNvSpPr>
          <p:nvPr/>
        </p:nvSpPr>
        <p:spPr bwMode="auto">
          <a:xfrm>
            <a:off x="74676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5318" name="Oval 21"/>
          <p:cNvSpPr>
            <a:spLocks noChangeArrowheads="1"/>
          </p:cNvSpPr>
          <p:nvPr/>
        </p:nvSpPr>
        <p:spPr bwMode="auto">
          <a:xfrm>
            <a:off x="8001000" y="3810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5319"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5320"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1"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2"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3"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4"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5"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6"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7"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8"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29"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30"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31"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32"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5333"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5334"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5335"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5336" name="Oval 39"/>
          <p:cNvSpPr>
            <a:spLocks noChangeArrowheads="1"/>
          </p:cNvSpPr>
          <p:nvPr/>
        </p:nvSpPr>
        <p:spPr bwMode="auto">
          <a:xfrm>
            <a:off x="66294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5337" name="Oval 40"/>
          <p:cNvSpPr>
            <a:spLocks noChangeArrowheads="1"/>
          </p:cNvSpPr>
          <p:nvPr/>
        </p:nvSpPr>
        <p:spPr bwMode="auto">
          <a:xfrm>
            <a:off x="71628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5338" name="Oval 41"/>
          <p:cNvSpPr>
            <a:spLocks noChangeArrowheads="1"/>
          </p:cNvSpPr>
          <p:nvPr/>
        </p:nvSpPr>
        <p:spPr bwMode="auto">
          <a:xfrm>
            <a:off x="76962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5339" name="Oval 42"/>
          <p:cNvSpPr>
            <a:spLocks noChangeArrowheads="1"/>
          </p:cNvSpPr>
          <p:nvPr/>
        </p:nvSpPr>
        <p:spPr bwMode="auto">
          <a:xfrm>
            <a:off x="8229600" y="4572000"/>
            <a:ext cx="457200" cy="457200"/>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5340"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1"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2"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3"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4"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5"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6"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7"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8"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49"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50"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5351"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5352"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5353"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5354"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5355"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5356"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5357"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Tree>
    <p:extLst>
      <p:ext uri="{BB962C8B-B14F-4D97-AF65-F5344CB8AC3E}">
        <p14:creationId xmlns:p14="http://schemas.microsoft.com/office/powerpoint/2010/main" val="203977555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FFD2DF92-1C37-B445-AC51-5D75B8D978CA}" type="slidenum">
              <a:rPr lang="en-GB" altLang="en-US" sz="1400"/>
              <a:pPr/>
              <a:t>55</a:t>
            </a:fld>
            <a:endParaRPr lang="en-GB" altLang="en-US" sz="1400"/>
          </a:p>
        </p:txBody>
      </p:sp>
      <p:sp>
        <p:nvSpPr>
          <p:cNvPr id="56323"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6324"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E’s </a:t>
            </a:r>
            <a:r>
              <a:rPr lang="en-GB" altLang="en-US" sz="2000" b="1">
                <a:latin typeface="Arial" charset="0"/>
                <a:sym typeface="Symbol" charset="2"/>
              </a:rPr>
              <a:t></a:t>
            </a:r>
            <a:r>
              <a:rPr lang="en-GB" altLang="en-US" sz="2000" b="1">
                <a:latin typeface="Arial" charset="0"/>
              </a:rPr>
              <a:t> </a:t>
            </a:r>
            <a:r>
              <a:rPr lang="en-GB" altLang="en-US" sz="2000" b="1">
                <a:latin typeface="Arial" charset="0"/>
                <a:sym typeface="Symbol" charset="2"/>
              </a:rPr>
              <a:t> </a:t>
            </a:r>
            <a:r>
              <a:rPr lang="en-GB" altLang="en-US" sz="2000" b="1">
                <a:latin typeface="Arial" charset="0"/>
              </a:rPr>
              <a:t>A’s</a:t>
            </a:r>
            <a:r>
              <a:rPr lang="en-GB" altLang="en-US" sz="2000">
                <a:latin typeface="Arial" charset="0"/>
              </a:rPr>
              <a:t> </a:t>
            </a:r>
            <a:r>
              <a:rPr lang="en-GB" altLang="en-US" sz="2000" b="1">
                <a:latin typeface="Arial" charset="0"/>
                <a:sym typeface="Symbol" charset="2"/>
              </a:rPr>
              <a:t></a:t>
            </a:r>
            <a:r>
              <a:rPr lang="en-GB" altLang="en-US" sz="2000">
                <a:latin typeface="Arial" charset="0"/>
                <a:sym typeface="Symbol" charset="2"/>
              </a:rPr>
              <a:t>: stop expanding E (alpha cut-off) </a:t>
            </a:r>
          </a:p>
        </p:txBody>
      </p:sp>
      <p:sp>
        <p:nvSpPr>
          <p:cNvPr id="275460"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(30)</a:t>
            </a:r>
          </a:p>
        </p:txBody>
      </p:sp>
      <p:sp>
        <p:nvSpPr>
          <p:cNvPr id="56326"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6327"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6328"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6329"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6330"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6331"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6332"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6333" name="Oval 12"/>
          <p:cNvSpPr>
            <a:spLocks noChangeArrowheads="1"/>
          </p:cNvSpPr>
          <p:nvPr/>
        </p:nvSpPr>
        <p:spPr bwMode="auto">
          <a:xfrm>
            <a:off x="74676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600">
                <a:latin typeface="Arial" charset="0"/>
                <a:sym typeface="Symbol" charset="2"/>
              </a:rPr>
              <a:t>=2</a:t>
            </a:r>
          </a:p>
        </p:txBody>
      </p:sp>
      <p:sp>
        <p:nvSpPr>
          <p:cNvPr id="56334"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6335"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6336"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6337"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6338"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6339"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6340" name="Oval 19"/>
          <p:cNvSpPr>
            <a:spLocks noChangeArrowheads="1"/>
          </p:cNvSpPr>
          <p:nvPr/>
        </p:nvSpPr>
        <p:spPr bwMode="auto">
          <a:xfrm>
            <a:off x="69342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600">
                <a:latin typeface="Arial" charset="0"/>
                <a:sym typeface="Symbol" charset="2"/>
              </a:rPr>
              <a:t>=5</a:t>
            </a:r>
          </a:p>
        </p:txBody>
      </p:sp>
      <p:sp>
        <p:nvSpPr>
          <p:cNvPr id="56341" name="Oval 20"/>
          <p:cNvSpPr>
            <a:spLocks noChangeArrowheads="1"/>
          </p:cNvSpPr>
          <p:nvPr/>
        </p:nvSpPr>
        <p:spPr bwMode="auto">
          <a:xfrm>
            <a:off x="74676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6342" name="Oval 21"/>
          <p:cNvSpPr>
            <a:spLocks noChangeArrowheads="1"/>
          </p:cNvSpPr>
          <p:nvPr/>
        </p:nvSpPr>
        <p:spPr bwMode="auto">
          <a:xfrm>
            <a:off x="8001000" y="3810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6343"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6344"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45"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46"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47"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48"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49"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0"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1"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2"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3"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4"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5"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56"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6357"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6358"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6359"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6360" name="Oval 39"/>
          <p:cNvSpPr>
            <a:spLocks noChangeArrowheads="1"/>
          </p:cNvSpPr>
          <p:nvPr/>
        </p:nvSpPr>
        <p:spPr bwMode="auto">
          <a:xfrm>
            <a:off x="66294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6361" name="Oval 40"/>
          <p:cNvSpPr>
            <a:spLocks noChangeArrowheads="1"/>
          </p:cNvSpPr>
          <p:nvPr/>
        </p:nvSpPr>
        <p:spPr bwMode="auto">
          <a:xfrm>
            <a:off x="71628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6362" name="Oval 41"/>
          <p:cNvSpPr>
            <a:spLocks noChangeArrowheads="1"/>
          </p:cNvSpPr>
          <p:nvPr/>
        </p:nvSpPr>
        <p:spPr bwMode="auto">
          <a:xfrm>
            <a:off x="76962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6363" name="Oval 42"/>
          <p:cNvSpPr>
            <a:spLocks noChangeArrowheads="1"/>
          </p:cNvSpPr>
          <p:nvPr/>
        </p:nvSpPr>
        <p:spPr bwMode="auto">
          <a:xfrm>
            <a:off x="8229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6364"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65"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66"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67"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68"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69"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0"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1"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2"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3"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4"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6375"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6376"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6377"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6378"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79"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80"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81"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6382" name="Line 62"/>
          <p:cNvSpPr>
            <a:spLocks noChangeShapeType="1"/>
          </p:cNvSpPr>
          <p:nvPr/>
        </p:nvSpPr>
        <p:spPr bwMode="auto">
          <a:xfrm flipV="1">
            <a:off x="7848600" y="3581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7886259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12BE38D-EF99-DA4F-979F-DCD312D1D69A}" type="slidenum">
              <a:rPr lang="en-GB" altLang="en-US" sz="1400"/>
              <a:pPr/>
              <a:t>56</a:t>
            </a:fld>
            <a:endParaRPr lang="en-GB" altLang="en-US" sz="1400"/>
          </a:p>
        </p:txBody>
      </p:sp>
      <p:sp>
        <p:nvSpPr>
          <p:cNvPr id="57347"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7348" name="Rectangle 3"/>
          <p:cNvSpPr>
            <a:spLocks noGrp="1" noChangeArrowheads="1"/>
          </p:cNvSpPr>
          <p:nvPr>
            <p:ph type="body" idx="1"/>
          </p:nvPr>
        </p:nvSpPr>
        <p:spPr>
          <a:xfrm>
            <a:off x="2133600" y="1295400"/>
            <a:ext cx="7772400" cy="533400"/>
          </a:xfrm>
        </p:spPr>
        <p:txBody>
          <a:bodyPr>
            <a:normAutofit fontScale="92500" lnSpcReduction="20000"/>
          </a:bodyPr>
          <a:lstStyle/>
          <a:p>
            <a:pPr>
              <a:buFontTx/>
              <a:buNone/>
            </a:pPr>
            <a:r>
              <a:rPr lang="en-GB" altLang="en-US" sz="2000" b="1">
                <a:latin typeface="Arial" charset="0"/>
              </a:rPr>
              <a:t>Why?</a:t>
            </a:r>
            <a:r>
              <a:rPr lang="en-GB" altLang="en-US" sz="2000">
                <a:latin typeface="Arial" charset="0"/>
                <a:sym typeface="Symbol" charset="2"/>
              </a:rPr>
              <a:t> Smart opponent will choose L or worse, thus E’s upper bound is 2; so computer shouldn’t choose E:2 since C:3 is a better path</a:t>
            </a:r>
          </a:p>
        </p:txBody>
      </p:sp>
      <p:sp>
        <p:nvSpPr>
          <p:cNvPr id="276484"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(31)</a:t>
            </a:r>
          </a:p>
        </p:txBody>
      </p:sp>
      <p:sp>
        <p:nvSpPr>
          <p:cNvPr id="57350"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7351"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7352"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7353"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7354"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7355"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7356"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7357" name="Oval 12"/>
          <p:cNvSpPr>
            <a:spLocks noChangeArrowheads="1"/>
          </p:cNvSpPr>
          <p:nvPr/>
        </p:nvSpPr>
        <p:spPr bwMode="auto">
          <a:xfrm>
            <a:off x="74676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600">
                <a:latin typeface="Arial" charset="0"/>
                <a:sym typeface="Symbol" charset="2"/>
              </a:rPr>
              <a:t>=2</a:t>
            </a:r>
          </a:p>
        </p:txBody>
      </p:sp>
      <p:sp>
        <p:nvSpPr>
          <p:cNvPr id="57358"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7359"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7360"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7361"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7362"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7363"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7364" name="Oval 19"/>
          <p:cNvSpPr>
            <a:spLocks noChangeArrowheads="1"/>
          </p:cNvSpPr>
          <p:nvPr/>
        </p:nvSpPr>
        <p:spPr bwMode="auto">
          <a:xfrm>
            <a:off x="69342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600">
                <a:latin typeface="Arial" charset="0"/>
                <a:sym typeface="Symbol" charset="2"/>
              </a:rPr>
              <a:t>=5</a:t>
            </a:r>
          </a:p>
        </p:txBody>
      </p:sp>
      <p:sp>
        <p:nvSpPr>
          <p:cNvPr id="57365" name="Oval 20"/>
          <p:cNvSpPr>
            <a:spLocks noChangeArrowheads="1"/>
          </p:cNvSpPr>
          <p:nvPr/>
        </p:nvSpPr>
        <p:spPr bwMode="auto">
          <a:xfrm>
            <a:off x="74676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7366" name="Oval 21"/>
          <p:cNvSpPr>
            <a:spLocks noChangeArrowheads="1"/>
          </p:cNvSpPr>
          <p:nvPr/>
        </p:nvSpPr>
        <p:spPr bwMode="auto">
          <a:xfrm>
            <a:off x="8001000" y="3810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7367"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7368"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69"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0"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1"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2"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3"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4"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5"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6"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7"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8"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79"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80"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7381"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7382"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7383"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7384" name="Oval 39"/>
          <p:cNvSpPr>
            <a:spLocks noChangeArrowheads="1"/>
          </p:cNvSpPr>
          <p:nvPr/>
        </p:nvSpPr>
        <p:spPr bwMode="auto">
          <a:xfrm>
            <a:off x="66294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7385" name="Oval 40"/>
          <p:cNvSpPr>
            <a:spLocks noChangeArrowheads="1"/>
          </p:cNvSpPr>
          <p:nvPr/>
        </p:nvSpPr>
        <p:spPr bwMode="auto">
          <a:xfrm>
            <a:off x="71628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7386" name="Oval 41"/>
          <p:cNvSpPr>
            <a:spLocks noChangeArrowheads="1"/>
          </p:cNvSpPr>
          <p:nvPr/>
        </p:nvSpPr>
        <p:spPr bwMode="auto">
          <a:xfrm>
            <a:off x="76962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7387" name="Oval 42"/>
          <p:cNvSpPr>
            <a:spLocks noChangeArrowheads="1"/>
          </p:cNvSpPr>
          <p:nvPr/>
        </p:nvSpPr>
        <p:spPr bwMode="auto">
          <a:xfrm>
            <a:off x="8229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7388"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89"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0"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1"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2"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3"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4"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5"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6"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7"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398"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7399"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7400"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7401"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7402"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7403"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7404"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7405"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7406" name="Line 62"/>
          <p:cNvSpPr>
            <a:spLocks noChangeShapeType="1"/>
          </p:cNvSpPr>
          <p:nvPr/>
        </p:nvSpPr>
        <p:spPr bwMode="auto">
          <a:xfrm flipV="1">
            <a:off x="7848600" y="3581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44627438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244D495-6E7A-0841-A11A-BDD1E97FEDC2}" type="slidenum">
              <a:rPr lang="en-GB" altLang="en-US" sz="1400"/>
              <a:pPr/>
              <a:t>57</a:t>
            </a:fld>
            <a:endParaRPr lang="en-GB" altLang="en-US" sz="1400"/>
          </a:p>
        </p:txBody>
      </p:sp>
      <p:sp>
        <p:nvSpPr>
          <p:cNvPr id="58371" name="Rectangle 2"/>
          <p:cNvSpPr>
            <a:spLocks noChangeArrowheads="1"/>
          </p:cNvSpPr>
          <p:nvPr/>
        </p:nvSpPr>
        <p:spPr bwMode="auto">
          <a:xfrm>
            <a:off x="8915400" y="2362200"/>
            <a:ext cx="1219200" cy="3886200"/>
          </a:xfrm>
          <a:prstGeom prst="rect">
            <a:avLst/>
          </a:prstGeom>
          <a:solidFill>
            <a:srgbClr val="CCFFCC"/>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8372" name="Rectangle 3"/>
          <p:cNvSpPr>
            <a:spLocks noGrp="1" noChangeArrowheads="1"/>
          </p:cNvSpPr>
          <p:nvPr>
            <p:ph type="body" idx="1"/>
          </p:nvPr>
        </p:nvSpPr>
        <p:spPr>
          <a:xfrm>
            <a:off x="2133600" y="1447800"/>
            <a:ext cx="7772400" cy="533400"/>
          </a:xfrm>
        </p:spPr>
        <p:txBody>
          <a:bodyPr/>
          <a:lstStyle/>
          <a:p>
            <a:pPr>
              <a:buFontTx/>
              <a:buNone/>
            </a:pPr>
            <a:r>
              <a:rPr lang="en-GB" altLang="en-US" sz="2000" b="1">
                <a:latin typeface="Arial" charset="0"/>
              </a:rPr>
              <a:t>Result: computer chooses move to C</a:t>
            </a:r>
            <a:endParaRPr lang="en-GB" altLang="en-US" sz="2000">
              <a:latin typeface="Arial" charset="0"/>
              <a:sym typeface="Symbol" charset="2"/>
            </a:endParaRPr>
          </a:p>
        </p:txBody>
      </p:sp>
      <p:sp>
        <p:nvSpPr>
          <p:cNvPr id="277508" name="Rectangle 4"/>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Example (32)</a:t>
            </a:r>
          </a:p>
        </p:txBody>
      </p:sp>
      <p:sp>
        <p:nvSpPr>
          <p:cNvPr id="58374" name="Text Box 5"/>
          <p:cNvSpPr txBox="1">
            <a:spLocks noChangeArrowheads="1"/>
          </p:cNvSpPr>
          <p:nvPr/>
        </p:nvSpPr>
        <p:spPr bwMode="auto">
          <a:xfrm>
            <a:off x="8915400" y="2438401"/>
            <a:ext cx="125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b="1">
                <a:latin typeface="Arial" charset="0"/>
              </a:rPr>
              <a:t>Call stack</a:t>
            </a:r>
            <a:endParaRPr lang="en-GB" altLang="en-US" sz="1800">
              <a:latin typeface="Arial" charset="0"/>
            </a:endParaRPr>
          </a:p>
        </p:txBody>
      </p:sp>
      <p:sp>
        <p:nvSpPr>
          <p:cNvPr id="58375" name="Text Box 6"/>
          <p:cNvSpPr txBox="1">
            <a:spLocks noChangeArrowheads="1"/>
          </p:cNvSpPr>
          <p:nvPr/>
        </p:nvSpPr>
        <p:spPr bwMode="auto">
          <a:xfrm>
            <a:off x="9296401" y="5791201"/>
            <a:ext cx="3540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A</a:t>
            </a:r>
            <a:endParaRPr lang="en-GB" altLang="en-US"/>
          </a:p>
        </p:txBody>
      </p:sp>
      <p:sp>
        <p:nvSpPr>
          <p:cNvPr id="58376" name="Text Box 7"/>
          <p:cNvSpPr txBox="1">
            <a:spLocks noChangeArrowheads="1"/>
          </p:cNvSpPr>
          <p:nvPr/>
        </p:nvSpPr>
        <p:spPr bwMode="auto">
          <a:xfrm>
            <a:off x="19812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8377" name="Oval 8"/>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70000"/>
              </a:lnSpc>
            </a:pPr>
            <a:r>
              <a:rPr lang="en-GB" altLang="en-US" sz="1600">
                <a:latin typeface="Arial" charset="0"/>
                <a:sym typeface="Symbol" charset="2"/>
              </a:rPr>
              <a:t>=3</a:t>
            </a:r>
            <a:endParaRPr lang="en-GB" altLang="en-US" sz="1800">
              <a:latin typeface="Arial" charset="0"/>
            </a:endParaRPr>
          </a:p>
        </p:txBody>
      </p:sp>
      <p:sp>
        <p:nvSpPr>
          <p:cNvPr id="58378" name="Oval 9"/>
          <p:cNvSpPr>
            <a:spLocks noChangeArrowheads="1"/>
          </p:cNvSpPr>
          <p:nvPr/>
        </p:nvSpPr>
        <p:spPr bwMode="auto">
          <a:xfrm>
            <a:off x="27432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5</a:t>
            </a:r>
            <a:endParaRPr lang="en-GB" altLang="en-US" sz="1800">
              <a:latin typeface="Arial" charset="0"/>
            </a:endParaRPr>
          </a:p>
        </p:txBody>
      </p:sp>
      <p:sp>
        <p:nvSpPr>
          <p:cNvPr id="58379" name="Oval 10"/>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=3</a:t>
            </a:r>
          </a:p>
        </p:txBody>
      </p:sp>
      <p:sp>
        <p:nvSpPr>
          <p:cNvPr id="58380" name="Oval 11"/>
          <p:cNvSpPr>
            <a:spLocks noChangeArrowheads="1"/>
          </p:cNvSpPr>
          <p:nvPr/>
        </p:nvSpPr>
        <p:spPr bwMode="auto">
          <a:xfrm>
            <a:off x="58674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800">
                <a:latin typeface="Arial" charset="0"/>
              </a:rPr>
              <a:t>0</a:t>
            </a:r>
          </a:p>
        </p:txBody>
      </p:sp>
      <p:sp>
        <p:nvSpPr>
          <p:cNvPr id="58381" name="Oval 12"/>
          <p:cNvSpPr>
            <a:spLocks noChangeArrowheads="1"/>
          </p:cNvSpPr>
          <p:nvPr/>
        </p:nvSpPr>
        <p:spPr bwMode="auto">
          <a:xfrm>
            <a:off x="74676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600">
                <a:latin typeface="Arial" charset="0"/>
                <a:sym typeface="Symbol" charset="2"/>
              </a:rPr>
              <a:t>=2</a:t>
            </a:r>
          </a:p>
        </p:txBody>
      </p:sp>
      <p:sp>
        <p:nvSpPr>
          <p:cNvPr id="58382" name="Oval 13"/>
          <p:cNvSpPr>
            <a:spLocks noChangeArrowheads="1"/>
          </p:cNvSpPr>
          <p:nvPr/>
        </p:nvSpPr>
        <p:spPr bwMode="auto">
          <a:xfrm>
            <a:off x="23622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F</a:t>
            </a:r>
          </a:p>
          <a:p>
            <a:pPr algn="ctr">
              <a:lnSpc>
                <a:spcPct val="70000"/>
              </a:lnSpc>
            </a:pPr>
            <a:r>
              <a:rPr lang="en-GB" altLang="en-US" sz="1600">
                <a:latin typeface="Arial" charset="0"/>
                <a:sym typeface="Symbol" charset="2"/>
              </a:rPr>
              <a:t></a:t>
            </a:r>
            <a:r>
              <a:rPr lang="en-GB" altLang="en-US" sz="1600">
                <a:latin typeface="Arial" charset="0"/>
              </a:rPr>
              <a:t>=4</a:t>
            </a:r>
            <a:endParaRPr lang="en-GB" altLang="en-US" sz="1800">
              <a:latin typeface="Arial" charset="0"/>
            </a:endParaRPr>
          </a:p>
        </p:txBody>
      </p:sp>
      <p:sp>
        <p:nvSpPr>
          <p:cNvPr id="58383" name="Oval 14"/>
          <p:cNvSpPr>
            <a:spLocks noChangeArrowheads="1"/>
          </p:cNvSpPr>
          <p:nvPr/>
        </p:nvSpPr>
        <p:spPr bwMode="auto">
          <a:xfrm>
            <a:off x="29718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G</a:t>
            </a:r>
          </a:p>
          <a:p>
            <a:pPr algn="ctr">
              <a:lnSpc>
                <a:spcPct val="80000"/>
              </a:lnSpc>
            </a:pPr>
            <a:r>
              <a:rPr lang="en-GB" altLang="en-US" sz="1800">
                <a:latin typeface="Arial" charset="0"/>
              </a:rPr>
              <a:t>-5</a:t>
            </a:r>
          </a:p>
        </p:txBody>
      </p:sp>
      <p:sp>
        <p:nvSpPr>
          <p:cNvPr id="58384" name="Oval 15"/>
          <p:cNvSpPr>
            <a:spLocks noChangeArrowheads="1"/>
          </p:cNvSpPr>
          <p:nvPr/>
        </p:nvSpPr>
        <p:spPr bwMode="auto">
          <a:xfrm>
            <a:off x="35814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H</a:t>
            </a:r>
          </a:p>
          <a:p>
            <a:pPr algn="ctr">
              <a:lnSpc>
                <a:spcPct val="80000"/>
              </a:lnSpc>
            </a:pPr>
            <a:r>
              <a:rPr lang="en-GB" altLang="en-US" sz="1800">
                <a:latin typeface="Arial" charset="0"/>
              </a:rPr>
              <a:t>3</a:t>
            </a:r>
          </a:p>
        </p:txBody>
      </p:sp>
      <p:sp>
        <p:nvSpPr>
          <p:cNvPr id="58385" name="Oval 16"/>
          <p:cNvSpPr>
            <a:spLocks noChangeArrowheads="1"/>
          </p:cNvSpPr>
          <p:nvPr/>
        </p:nvSpPr>
        <p:spPr bwMode="auto">
          <a:xfrm>
            <a:off x="41910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I</a:t>
            </a:r>
          </a:p>
          <a:p>
            <a:pPr algn="ctr">
              <a:lnSpc>
                <a:spcPct val="80000"/>
              </a:lnSpc>
            </a:pPr>
            <a:r>
              <a:rPr lang="en-GB" altLang="en-US" sz="1800">
                <a:latin typeface="Arial" charset="0"/>
              </a:rPr>
              <a:t>8</a:t>
            </a:r>
          </a:p>
        </p:txBody>
      </p:sp>
      <p:sp>
        <p:nvSpPr>
          <p:cNvPr id="58386" name="Oval 17"/>
          <p:cNvSpPr>
            <a:spLocks noChangeArrowheads="1"/>
          </p:cNvSpPr>
          <p:nvPr/>
        </p:nvSpPr>
        <p:spPr bwMode="auto">
          <a:xfrm>
            <a:off x="25908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O</a:t>
            </a:r>
          </a:p>
          <a:p>
            <a:pPr algn="ctr">
              <a:lnSpc>
                <a:spcPct val="80000"/>
              </a:lnSpc>
            </a:pPr>
            <a:r>
              <a:rPr lang="en-GB" altLang="en-US" sz="1600">
                <a:latin typeface="Arial" charset="0"/>
                <a:sym typeface="Symbol" charset="2"/>
              </a:rPr>
              <a:t>=</a:t>
            </a:r>
            <a:r>
              <a:rPr lang="en-GB" altLang="en-US" sz="1600" b="1">
                <a:latin typeface="Arial" charset="0"/>
                <a:sym typeface="Symbol" charset="2"/>
              </a:rPr>
              <a:t>-</a:t>
            </a:r>
            <a:r>
              <a:rPr lang="en-GB" altLang="en-US" sz="1600">
                <a:latin typeface="Arial" charset="0"/>
                <a:sym typeface="Symbol" charset="2"/>
              </a:rPr>
              <a:t>3</a:t>
            </a:r>
          </a:p>
        </p:txBody>
      </p:sp>
      <p:sp>
        <p:nvSpPr>
          <p:cNvPr id="58387" name="Oval 18"/>
          <p:cNvSpPr>
            <a:spLocks noChangeArrowheads="1"/>
          </p:cNvSpPr>
          <p:nvPr/>
        </p:nvSpPr>
        <p:spPr bwMode="auto">
          <a:xfrm>
            <a:off x="4800600" y="3757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J</a:t>
            </a:r>
          </a:p>
          <a:p>
            <a:pPr algn="ctr">
              <a:lnSpc>
                <a:spcPct val="80000"/>
              </a:lnSpc>
            </a:pPr>
            <a:r>
              <a:rPr lang="en-GB" altLang="en-US" sz="1600">
                <a:latin typeface="Arial" charset="0"/>
                <a:sym typeface="Symbol" charset="2"/>
              </a:rPr>
              <a:t>=9</a:t>
            </a:r>
          </a:p>
        </p:txBody>
      </p:sp>
      <p:sp>
        <p:nvSpPr>
          <p:cNvPr id="58388" name="Oval 19"/>
          <p:cNvSpPr>
            <a:spLocks noChangeArrowheads="1"/>
          </p:cNvSpPr>
          <p:nvPr/>
        </p:nvSpPr>
        <p:spPr bwMode="auto">
          <a:xfrm>
            <a:off x="69342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K</a:t>
            </a:r>
          </a:p>
          <a:p>
            <a:pPr algn="ctr">
              <a:lnSpc>
                <a:spcPct val="80000"/>
              </a:lnSpc>
            </a:pPr>
            <a:r>
              <a:rPr lang="en-GB" altLang="en-US" sz="1600">
                <a:latin typeface="Arial" charset="0"/>
                <a:sym typeface="Symbol" charset="2"/>
              </a:rPr>
              <a:t>=5</a:t>
            </a:r>
          </a:p>
        </p:txBody>
      </p:sp>
      <p:sp>
        <p:nvSpPr>
          <p:cNvPr id="58389" name="Oval 20"/>
          <p:cNvSpPr>
            <a:spLocks noChangeArrowheads="1"/>
          </p:cNvSpPr>
          <p:nvPr/>
        </p:nvSpPr>
        <p:spPr bwMode="auto">
          <a:xfrm>
            <a:off x="7467600" y="3810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L</a:t>
            </a:r>
          </a:p>
          <a:p>
            <a:pPr algn="ctr">
              <a:lnSpc>
                <a:spcPct val="80000"/>
              </a:lnSpc>
            </a:pPr>
            <a:r>
              <a:rPr lang="en-GB" altLang="en-US" sz="1800">
                <a:latin typeface="Arial" charset="0"/>
              </a:rPr>
              <a:t>2</a:t>
            </a:r>
          </a:p>
        </p:txBody>
      </p:sp>
      <p:sp>
        <p:nvSpPr>
          <p:cNvPr id="58390" name="Oval 21"/>
          <p:cNvSpPr>
            <a:spLocks noChangeArrowheads="1"/>
          </p:cNvSpPr>
          <p:nvPr/>
        </p:nvSpPr>
        <p:spPr bwMode="auto">
          <a:xfrm>
            <a:off x="8001000" y="3810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M</a:t>
            </a:r>
          </a:p>
        </p:txBody>
      </p:sp>
      <p:sp>
        <p:nvSpPr>
          <p:cNvPr id="58391" name="Oval 22"/>
          <p:cNvSpPr>
            <a:spLocks noChangeArrowheads="1"/>
          </p:cNvSpPr>
          <p:nvPr/>
        </p:nvSpPr>
        <p:spPr bwMode="auto">
          <a:xfrm>
            <a:off x="20574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N</a:t>
            </a:r>
          </a:p>
          <a:p>
            <a:pPr algn="ctr">
              <a:lnSpc>
                <a:spcPct val="80000"/>
              </a:lnSpc>
            </a:pPr>
            <a:r>
              <a:rPr lang="en-GB" altLang="en-US" sz="1800">
                <a:latin typeface="Arial" charset="0"/>
              </a:rPr>
              <a:t>4</a:t>
            </a:r>
          </a:p>
        </p:txBody>
      </p:sp>
      <p:sp>
        <p:nvSpPr>
          <p:cNvPr id="58392" name="Line 23"/>
          <p:cNvSpPr>
            <a:spLocks noChangeShapeType="1"/>
          </p:cNvSpPr>
          <p:nvPr/>
        </p:nvSpPr>
        <p:spPr bwMode="auto">
          <a:xfrm flipH="1">
            <a:off x="3200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3" name="Line 2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4" name="Line 2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5" name="Line 26"/>
          <p:cNvSpPr>
            <a:spLocks noChangeShapeType="1"/>
          </p:cNvSpPr>
          <p:nvPr/>
        </p:nvSpPr>
        <p:spPr bwMode="auto">
          <a:xfrm>
            <a:off x="5486400" y="2690813"/>
            <a:ext cx="19812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6" name="Line 27"/>
          <p:cNvSpPr>
            <a:spLocks noChangeShapeType="1"/>
          </p:cNvSpPr>
          <p:nvPr/>
        </p:nvSpPr>
        <p:spPr bwMode="auto">
          <a:xfrm flipH="1">
            <a:off x="2667000" y="3452813"/>
            <a:ext cx="304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7" name="Line 28"/>
          <p:cNvSpPr>
            <a:spLocks noChangeShapeType="1"/>
          </p:cNvSpPr>
          <p:nvPr/>
        </p:nvSpPr>
        <p:spPr bwMode="auto">
          <a:xfrm>
            <a:off x="2971800" y="3452813"/>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8" name="Line 29"/>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399" name="Line 30"/>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00" name="Line 31"/>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01" name="Line 32"/>
          <p:cNvSpPr>
            <a:spLocks noChangeShapeType="1"/>
          </p:cNvSpPr>
          <p:nvPr/>
        </p:nvSpPr>
        <p:spPr bwMode="auto">
          <a:xfrm>
            <a:off x="7696200" y="3452814"/>
            <a:ext cx="0" cy="357187"/>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02" name="Line 33"/>
          <p:cNvSpPr>
            <a:spLocks noChangeShapeType="1"/>
          </p:cNvSpPr>
          <p:nvPr/>
        </p:nvSpPr>
        <p:spPr bwMode="auto">
          <a:xfrm flipH="1">
            <a:off x="72390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03" name="Line 34"/>
          <p:cNvSpPr>
            <a:spLocks noChangeShapeType="1"/>
          </p:cNvSpPr>
          <p:nvPr/>
        </p:nvSpPr>
        <p:spPr bwMode="auto">
          <a:xfrm>
            <a:off x="7696200" y="3452813"/>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04" name="Oval 35"/>
          <p:cNvSpPr>
            <a:spLocks noChangeArrowheads="1"/>
          </p:cNvSpPr>
          <p:nvPr/>
        </p:nvSpPr>
        <p:spPr bwMode="auto">
          <a:xfrm>
            <a:off x="22860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W</a:t>
            </a:r>
          </a:p>
          <a:p>
            <a:pPr algn="ctr">
              <a:lnSpc>
                <a:spcPct val="80000"/>
              </a:lnSpc>
            </a:pPr>
            <a:r>
              <a:rPr lang="en-GB" altLang="en-US" sz="1800">
                <a:latin typeface="Arial" charset="0"/>
              </a:rPr>
              <a:t>-3</a:t>
            </a:r>
          </a:p>
        </p:txBody>
      </p:sp>
      <p:sp>
        <p:nvSpPr>
          <p:cNvPr id="58405" name="Oval 36"/>
          <p:cNvSpPr>
            <a:spLocks noChangeArrowheads="1"/>
          </p:cNvSpPr>
          <p:nvPr/>
        </p:nvSpPr>
        <p:spPr bwMode="auto">
          <a:xfrm>
            <a:off x="42672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P</a:t>
            </a:r>
          </a:p>
          <a:p>
            <a:pPr algn="ctr">
              <a:lnSpc>
                <a:spcPct val="80000"/>
              </a:lnSpc>
            </a:pPr>
            <a:r>
              <a:rPr lang="en-GB" altLang="en-US" sz="1800">
                <a:latin typeface="Arial" charset="0"/>
              </a:rPr>
              <a:t>9</a:t>
            </a:r>
          </a:p>
        </p:txBody>
      </p:sp>
      <p:sp>
        <p:nvSpPr>
          <p:cNvPr id="58406" name="Oval 37"/>
          <p:cNvSpPr>
            <a:spLocks noChangeArrowheads="1"/>
          </p:cNvSpPr>
          <p:nvPr/>
        </p:nvSpPr>
        <p:spPr bwMode="auto">
          <a:xfrm>
            <a:off x="53340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R</a:t>
            </a:r>
          </a:p>
          <a:p>
            <a:pPr algn="ctr">
              <a:lnSpc>
                <a:spcPct val="80000"/>
              </a:lnSpc>
            </a:pPr>
            <a:r>
              <a:rPr lang="en-GB" altLang="en-US" sz="1800">
                <a:latin typeface="Arial" charset="0"/>
              </a:rPr>
              <a:t>0</a:t>
            </a:r>
          </a:p>
        </p:txBody>
      </p:sp>
      <p:sp>
        <p:nvSpPr>
          <p:cNvPr id="58407" name="Oval 38"/>
          <p:cNvSpPr>
            <a:spLocks noChangeArrowheads="1"/>
          </p:cNvSpPr>
          <p:nvPr/>
        </p:nvSpPr>
        <p:spPr bwMode="auto">
          <a:xfrm>
            <a:off x="4800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Q</a:t>
            </a:r>
          </a:p>
          <a:p>
            <a:pPr algn="ctr">
              <a:lnSpc>
                <a:spcPct val="80000"/>
              </a:lnSpc>
            </a:pPr>
            <a:r>
              <a:rPr lang="en-GB" altLang="en-US" sz="1800">
                <a:latin typeface="Arial" charset="0"/>
              </a:rPr>
              <a:t>-6</a:t>
            </a:r>
          </a:p>
        </p:txBody>
      </p:sp>
      <p:sp>
        <p:nvSpPr>
          <p:cNvPr id="58408" name="Oval 39"/>
          <p:cNvSpPr>
            <a:spLocks noChangeArrowheads="1"/>
          </p:cNvSpPr>
          <p:nvPr/>
        </p:nvSpPr>
        <p:spPr bwMode="auto">
          <a:xfrm>
            <a:off x="66294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S</a:t>
            </a:r>
          </a:p>
          <a:p>
            <a:pPr algn="ctr">
              <a:lnSpc>
                <a:spcPct val="80000"/>
              </a:lnSpc>
            </a:pPr>
            <a:r>
              <a:rPr lang="en-GB" altLang="en-US" sz="1800">
                <a:latin typeface="Arial" charset="0"/>
              </a:rPr>
              <a:t>3</a:t>
            </a:r>
          </a:p>
        </p:txBody>
      </p:sp>
      <p:sp>
        <p:nvSpPr>
          <p:cNvPr id="58409" name="Oval 40"/>
          <p:cNvSpPr>
            <a:spLocks noChangeArrowheads="1"/>
          </p:cNvSpPr>
          <p:nvPr/>
        </p:nvSpPr>
        <p:spPr bwMode="auto">
          <a:xfrm>
            <a:off x="7162800" y="45720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T</a:t>
            </a:r>
          </a:p>
          <a:p>
            <a:pPr algn="ctr">
              <a:lnSpc>
                <a:spcPct val="80000"/>
              </a:lnSpc>
            </a:pPr>
            <a:r>
              <a:rPr lang="en-GB" altLang="en-US" sz="1800">
                <a:latin typeface="Arial" charset="0"/>
              </a:rPr>
              <a:t>5</a:t>
            </a:r>
          </a:p>
        </p:txBody>
      </p:sp>
      <p:sp>
        <p:nvSpPr>
          <p:cNvPr id="58410" name="Oval 41"/>
          <p:cNvSpPr>
            <a:spLocks noChangeArrowheads="1"/>
          </p:cNvSpPr>
          <p:nvPr/>
        </p:nvSpPr>
        <p:spPr bwMode="auto">
          <a:xfrm>
            <a:off x="76962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U</a:t>
            </a:r>
          </a:p>
          <a:p>
            <a:pPr algn="ctr">
              <a:lnSpc>
                <a:spcPct val="80000"/>
              </a:lnSpc>
            </a:pPr>
            <a:r>
              <a:rPr lang="en-GB" altLang="en-US" sz="1800">
                <a:latin typeface="Arial" charset="0"/>
              </a:rPr>
              <a:t>-7</a:t>
            </a:r>
          </a:p>
        </p:txBody>
      </p:sp>
      <p:sp>
        <p:nvSpPr>
          <p:cNvPr id="58411" name="Oval 42"/>
          <p:cNvSpPr>
            <a:spLocks noChangeArrowheads="1"/>
          </p:cNvSpPr>
          <p:nvPr/>
        </p:nvSpPr>
        <p:spPr bwMode="auto">
          <a:xfrm>
            <a:off x="8229600" y="4572000"/>
            <a:ext cx="457200" cy="457200"/>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V</a:t>
            </a:r>
          </a:p>
          <a:p>
            <a:pPr algn="ctr">
              <a:lnSpc>
                <a:spcPct val="80000"/>
              </a:lnSpc>
            </a:pPr>
            <a:r>
              <a:rPr lang="en-GB" altLang="en-US" sz="1800">
                <a:latin typeface="Arial" charset="0"/>
              </a:rPr>
              <a:t>-9</a:t>
            </a:r>
          </a:p>
        </p:txBody>
      </p:sp>
      <p:sp>
        <p:nvSpPr>
          <p:cNvPr id="58412" name="Line 43"/>
          <p:cNvSpPr>
            <a:spLocks noChangeShapeType="1"/>
          </p:cNvSpPr>
          <p:nvPr/>
        </p:nvSpPr>
        <p:spPr bwMode="auto">
          <a:xfrm flipH="1">
            <a:off x="23622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3" name="Line 44"/>
          <p:cNvSpPr>
            <a:spLocks noChangeShapeType="1"/>
          </p:cNvSpPr>
          <p:nvPr/>
        </p:nvSpPr>
        <p:spPr bwMode="auto">
          <a:xfrm>
            <a:off x="2590800" y="4191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4" name="Line 45"/>
          <p:cNvSpPr>
            <a:spLocks noChangeShapeType="1"/>
          </p:cNvSpPr>
          <p:nvPr/>
        </p:nvSpPr>
        <p:spPr bwMode="auto">
          <a:xfrm flipH="1">
            <a:off x="25908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5" name="Line 46"/>
          <p:cNvSpPr>
            <a:spLocks noChangeShapeType="1"/>
          </p:cNvSpPr>
          <p:nvPr/>
        </p:nvSpPr>
        <p:spPr bwMode="auto">
          <a:xfrm>
            <a:off x="5029200" y="4191000"/>
            <a:ext cx="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6" name="Line 47"/>
          <p:cNvSpPr>
            <a:spLocks noChangeShapeType="1"/>
          </p:cNvSpPr>
          <p:nvPr/>
        </p:nvSpPr>
        <p:spPr bwMode="auto">
          <a:xfrm flipH="1">
            <a:off x="4648200" y="4191000"/>
            <a:ext cx="3810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7" name="Line 48"/>
          <p:cNvSpPr>
            <a:spLocks noChangeShapeType="1"/>
          </p:cNvSpPr>
          <p:nvPr/>
        </p:nvSpPr>
        <p:spPr bwMode="auto">
          <a:xfrm>
            <a:off x="5029200" y="4191000"/>
            <a:ext cx="457200" cy="3810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8" name="Line 49"/>
          <p:cNvSpPr>
            <a:spLocks noChangeShapeType="1"/>
          </p:cNvSpPr>
          <p:nvPr/>
        </p:nvSpPr>
        <p:spPr bwMode="auto">
          <a:xfrm flipH="1">
            <a:off x="69342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19" name="Line 50"/>
          <p:cNvSpPr>
            <a:spLocks noChangeShapeType="1"/>
          </p:cNvSpPr>
          <p:nvPr/>
        </p:nvSpPr>
        <p:spPr bwMode="auto">
          <a:xfrm>
            <a:off x="71628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20" name="Line 51"/>
          <p:cNvSpPr>
            <a:spLocks noChangeShapeType="1"/>
          </p:cNvSpPr>
          <p:nvPr/>
        </p:nvSpPr>
        <p:spPr bwMode="auto">
          <a:xfrm flipH="1">
            <a:off x="8001000" y="42672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21" name="Line 52"/>
          <p:cNvSpPr>
            <a:spLocks noChangeShapeType="1"/>
          </p:cNvSpPr>
          <p:nvPr/>
        </p:nvSpPr>
        <p:spPr bwMode="auto">
          <a:xfrm>
            <a:off x="8229600" y="4267200"/>
            <a:ext cx="152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22" name="Text Box 53"/>
          <p:cNvSpPr txBox="1">
            <a:spLocks noChangeArrowheads="1"/>
          </p:cNvSpPr>
          <p:nvPr/>
        </p:nvSpPr>
        <p:spPr bwMode="auto">
          <a:xfrm>
            <a:off x="19812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8423" name="Text Box 54"/>
          <p:cNvSpPr txBox="1">
            <a:spLocks noChangeArrowheads="1"/>
          </p:cNvSpPr>
          <p:nvPr/>
        </p:nvSpPr>
        <p:spPr bwMode="auto">
          <a:xfrm>
            <a:off x="1622426" y="37338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8424" name="Oval 56"/>
          <p:cNvSpPr>
            <a:spLocks noChangeArrowheads="1"/>
          </p:cNvSpPr>
          <p:nvPr/>
        </p:nvSpPr>
        <p:spPr bwMode="auto">
          <a:xfrm>
            <a:off x="2819400" y="5257800"/>
            <a:ext cx="457200" cy="457200"/>
          </a:xfrm>
          <a:prstGeom prst="ellipse">
            <a:avLst/>
          </a:prstGeom>
          <a:solidFill>
            <a:srgbClr val="80808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X</a:t>
            </a:r>
          </a:p>
          <a:p>
            <a:pPr algn="ctr">
              <a:lnSpc>
                <a:spcPct val="80000"/>
              </a:lnSpc>
            </a:pPr>
            <a:r>
              <a:rPr lang="en-GB" altLang="en-US" sz="1800">
                <a:latin typeface="Arial" charset="0"/>
              </a:rPr>
              <a:t>-5</a:t>
            </a:r>
          </a:p>
        </p:txBody>
      </p:sp>
      <p:sp>
        <p:nvSpPr>
          <p:cNvPr id="58425" name="Line 57"/>
          <p:cNvSpPr>
            <a:spLocks noChangeShapeType="1"/>
          </p:cNvSpPr>
          <p:nvPr/>
        </p:nvSpPr>
        <p:spPr bwMode="auto">
          <a:xfrm>
            <a:off x="2819400" y="4953000"/>
            <a:ext cx="2286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8426" name="Line 58"/>
          <p:cNvSpPr>
            <a:spLocks noChangeShapeType="1"/>
          </p:cNvSpPr>
          <p:nvPr/>
        </p:nvSpPr>
        <p:spPr bwMode="auto">
          <a:xfrm flipV="1">
            <a:off x="2743200" y="50292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8427" name="Line 59"/>
          <p:cNvSpPr>
            <a:spLocks noChangeShapeType="1"/>
          </p:cNvSpPr>
          <p:nvPr/>
        </p:nvSpPr>
        <p:spPr bwMode="auto">
          <a:xfrm flipV="1">
            <a:off x="4953000" y="4419600"/>
            <a:ext cx="2286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8428" name="Line 60"/>
          <p:cNvSpPr>
            <a:spLocks noChangeShapeType="1"/>
          </p:cNvSpPr>
          <p:nvPr/>
        </p:nvSpPr>
        <p:spPr bwMode="auto">
          <a:xfrm flipV="1">
            <a:off x="5181600" y="4343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8429" name="Text Box 61"/>
          <p:cNvSpPr txBox="1">
            <a:spLocks noChangeArrowheads="1"/>
          </p:cNvSpPr>
          <p:nvPr/>
        </p:nvSpPr>
        <p:spPr bwMode="auto">
          <a:xfrm>
            <a:off x="1524001" y="4479926"/>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min</a:t>
            </a:r>
            <a:endParaRPr lang="en-GB" altLang="en-US"/>
          </a:p>
        </p:txBody>
      </p:sp>
      <p:sp>
        <p:nvSpPr>
          <p:cNvPr id="58430" name="Line 62"/>
          <p:cNvSpPr>
            <a:spLocks noChangeShapeType="1"/>
          </p:cNvSpPr>
          <p:nvPr/>
        </p:nvSpPr>
        <p:spPr bwMode="auto">
          <a:xfrm flipV="1">
            <a:off x="7848600" y="3581400"/>
            <a:ext cx="304800" cy="1524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152072698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E6B3C855-5923-404D-BA12-73BBC0F3D528}" type="slidenum">
              <a:rPr lang="en-GB" altLang="en-US" sz="1400"/>
              <a:pPr/>
              <a:t>58</a:t>
            </a:fld>
            <a:endParaRPr lang="en-GB" altLang="en-US" sz="1400"/>
          </a:p>
        </p:txBody>
      </p:sp>
      <p:sp>
        <p:nvSpPr>
          <p:cNvPr id="22016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Alpha-Beta Pruning: General Case</a:t>
            </a:r>
          </a:p>
        </p:txBody>
      </p:sp>
      <p:sp>
        <p:nvSpPr>
          <p:cNvPr id="59396" name="Oval 7"/>
          <p:cNvSpPr>
            <a:spLocks noChangeArrowheads="1"/>
          </p:cNvSpPr>
          <p:nvPr/>
        </p:nvSpPr>
        <p:spPr bwMode="auto">
          <a:xfrm>
            <a:off x="5105400" y="23098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endParaRPr lang="en-GB" altLang="en-US" sz="1800">
              <a:latin typeface="Arial" charset="0"/>
            </a:endParaRPr>
          </a:p>
          <a:p>
            <a:pPr algn="ctr">
              <a:lnSpc>
                <a:spcPct val="70000"/>
              </a:lnSpc>
            </a:pPr>
            <a:endParaRPr lang="en-GB" altLang="en-US" sz="1800">
              <a:latin typeface="Arial" charset="0"/>
            </a:endParaRPr>
          </a:p>
        </p:txBody>
      </p:sp>
      <p:sp>
        <p:nvSpPr>
          <p:cNvPr id="59397" name="Oval 8"/>
          <p:cNvSpPr>
            <a:spLocks noChangeArrowheads="1"/>
          </p:cNvSpPr>
          <p:nvPr/>
        </p:nvSpPr>
        <p:spPr bwMode="auto">
          <a:xfrm>
            <a:off x="4191000" y="2995613"/>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sym typeface="Symbol" charset="2"/>
              </a:rPr>
              <a:t>1</a:t>
            </a:r>
          </a:p>
        </p:txBody>
      </p:sp>
      <p:sp>
        <p:nvSpPr>
          <p:cNvPr id="59398" name="Oval 9"/>
          <p:cNvSpPr>
            <a:spLocks noChangeArrowheads="1"/>
          </p:cNvSpPr>
          <p:nvPr/>
        </p:nvSpPr>
        <p:spPr bwMode="auto">
          <a:xfrm>
            <a:off x="6248400" y="5257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sym typeface="Symbol" charset="2"/>
              </a:rPr>
              <a:t>2</a:t>
            </a:r>
          </a:p>
        </p:txBody>
      </p:sp>
      <p:sp>
        <p:nvSpPr>
          <p:cNvPr id="59399" name="Line 14"/>
          <p:cNvSpPr>
            <a:spLocks noChangeShapeType="1"/>
          </p:cNvSpPr>
          <p:nvPr/>
        </p:nvSpPr>
        <p:spPr bwMode="auto">
          <a:xfrm flipH="1">
            <a:off x="4572000" y="2767013"/>
            <a:ext cx="6858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0" name="Line 15"/>
          <p:cNvSpPr>
            <a:spLocks noChangeShapeType="1"/>
          </p:cNvSpPr>
          <p:nvPr/>
        </p:nvSpPr>
        <p:spPr bwMode="auto">
          <a:xfrm>
            <a:off x="5410200" y="27670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1" name="Line 16"/>
          <p:cNvSpPr>
            <a:spLocks noChangeShapeType="1"/>
          </p:cNvSpPr>
          <p:nvPr/>
        </p:nvSpPr>
        <p:spPr bwMode="auto">
          <a:xfrm>
            <a:off x="4419600" y="3452813"/>
            <a:ext cx="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2" name="Line 17"/>
          <p:cNvSpPr>
            <a:spLocks noChangeShapeType="1"/>
          </p:cNvSpPr>
          <p:nvPr/>
        </p:nvSpPr>
        <p:spPr bwMode="auto">
          <a:xfrm flipH="1">
            <a:off x="38862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3" name="Line 18"/>
          <p:cNvSpPr>
            <a:spLocks noChangeShapeType="1"/>
          </p:cNvSpPr>
          <p:nvPr/>
        </p:nvSpPr>
        <p:spPr bwMode="auto">
          <a:xfrm>
            <a:off x="4419600" y="3452813"/>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4" name="Line 23"/>
          <p:cNvSpPr>
            <a:spLocks noChangeShapeType="1"/>
          </p:cNvSpPr>
          <p:nvPr/>
        </p:nvSpPr>
        <p:spPr bwMode="auto">
          <a:xfrm>
            <a:off x="5867400" y="4953000"/>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5" name="Line 24"/>
          <p:cNvSpPr>
            <a:spLocks noChangeShapeType="1"/>
          </p:cNvSpPr>
          <p:nvPr/>
        </p:nvSpPr>
        <p:spPr bwMode="auto">
          <a:xfrm flipH="1">
            <a:off x="5181600" y="4953000"/>
            <a:ext cx="533400" cy="3048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06" name="Oval 25"/>
          <p:cNvSpPr>
            <a:spLocks noChangeArrowheads="1"/>
          </p:cNvSpPr>
          <p:nvPr/>
        </p:nvSpPr>
        <p:spPr bwMode="auto">
          <a:xfrm>
            <a:off x="5562600" y="4495800"/>
            <a:ext cx="457200" cy="457200"/>
          </a:xfrm>
          <a:prstGeom prst="ellipse">
            <a:avLst/>
          </a:prstGeom>
          <a:solidFill>
            <a:srgbClr val="FFCC99"/>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endParaRPr lang="en-GB" altLang="en-US" sz="1800">
              <a:latin typeface="Arial" charset="0"/>
            </a:endParaRPr>
          </a:p>
          <a:p>
            <a:pPr algn="ctr">
              <a:lnSpc>
                <a:spcPct val="70000"/>
              </a:lnSpc>
            </a:pPr>
            <a:endParaRPr lang="en-GB" altLang="en-US" sz="1800">
              <a:latin typeface="Arial" charset="0"/>
            </a:endParaRPr>
          </a:p>
        </p:txBody>
      </p:sp>
      <p:sp>
        <p:nvSpPr>
          <p:cNvPr id="59407" name="Freeform 26"/>
          <p:cNvSpPr>
            <a:spLocks/>
          </p:cNvSpPr>
          <p:nvPr/>
        </p:nvSpPr>
        <p:spPr bwMode="auto">
          <a:xfrm>
            <a:off x="5029200" y="2743200"/>
            <a:ext cx="1066800" cy="1752600"/>
          </a:xfrm>
          <a:custGeom>
            <a:avLst/>
            <a:gdLst>
              <a:gd name="T0" fmla="*/ 2147483647 w 440"/>
              <a:gd name="T1" fmla="*/ 0 h 1104"/>
              <a:gd name="T2" fmla="*/ 2147483647 w 440"/>
              <a:gd name="T3" fmla="*/ 2147483647 h 1104"/>
              <a:gd name="T4" fmla="*/ 2147483647 w 440"/>
              <a:gd name="T5" fmla="*/ 2147483647 h 1104"/>
              <a:gd name="T6" fmla="*/ 2147483647 w 440"/>
              <a:gd name="T7" fmla="*/ 2147483647 h 1104"/>
              <a:gd name="T8" fmla="*/ 2147483647 w 440"/>
              <a:gd name="T9" fmla="*/ 2147483647 h 1104"/>
              <a:gd name="T10" fmla="*/ 2147483647 w 440"/>
              <a:gd name="T11" fmla="*/ 2147483647 h 1104"/>
              <a:gd name="T12" fmla="*/ 0 60000 65536"/>
              <a:gd name="T13" fmla="*/ 0 60000 65536"/>
              <a:gd name="T14" fmla="*/ 0 60000 65536"/>
              <a:gd name="T15" fmla="*/ 0 60000 65536"/>
              <a:gd name="T16" fmla="*/ 0 60000 65536"/>
              <a:gd name="T17" fmla="*/ 0 60000 65536"/>
              <a:gd name="T18" fmla="*/ 0 w 440"/>
              <a:gd name="T19" fmla="*/ 0 h 1104"/>
              <a:gd name="T20" fmla="*/ 440 w 440"/>
              <a:gd name="T21" fmla="*/ 1104 h 1104"/>
            </a:gdLst>
            <a:ahLst/>
            <a:cxnLst>
              <a:cxn ang="T12">
                <a:pos x="T0" y="T1"/>
              </a:cxn>
              <a:cxn ang="T13">
                <a:pos x="T2" y="T3"/>
              </a:cxn>
              <a:cxn ang="T14">
                <a:pos x="T4" y="T5"/>
              </a:cxn>
              <a:cxn ang="T15">
                <a:pos x="T6" y="T7"/>
              </a:cxn>
              <a:cxn ang="T16">
                <a:pos x="T8" y="T9"/>
              </a:cxn>
              <a:cxn ang="T17">
                <a:pos x="T10" y="T11"/>
              </a:cxn>
            </a:cxnLst>
            <a:rect l="T18" t="T19" r="T20" b="T21"/>
            <a:pathLst>
              <a:path w="440" h="1104">
                <a:moveTo>
                  <a:pt x="168" y="0"/>
                </a:moveTo>
                <a:cubicBezTo>
                  <a:pt x="84" y="60"/>
                  <a:pt x="0" y="120"/>
                  <a:pt x="24" y="192"/>
                </a:cubicBezTo>
                <a:cubicBezTo>
                  <a:pt x="48" y="264"/>
                  <a:pt x="296" y="352"/>
                  <a:pt x="312" y="432"/>
                </a:cubicBezTo>
                <a:cubicBezTo>
                  <a:pt x="328" y="512"/>
                  <a:pt x="104" y="608"/>
                  <a:pt x="120" y="672"/>
                </a:cubicBezTo>
                <a:cubicBezTo>
                  <a:pt x="136" y="736"/>
                  <a:pt x="376" y="744"/>
                  <a:pt x="408" y="816"/>
                </a:cubicBezTo>
                <a:cubicBezTo>
                  <a:pt x="440" y="888"/>
                  <a:pt x="328" y="1056"/>
                  <a:pt x="312" y="1104"/>
                </a:cubicBezTo>
              </a:path>
            </a:pathLst>
          </a:custGeom>
          <a:noFill/>
          <a:ln w="31750">
            <a:solidFill>
              <a:schemeClr val="tx1"/>
            </a:solidFill>
            <a:prstDash val="dash"/>
            <a:round/>
            <a:headEnd/>
            <a:tailEnd type="triangle" w="med" len="me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59408" name="Text Box 27"/>
          <p:cNvSpPr txBox="1">
            <a:spLocks noChangeArrowheads="1"/>
          </p:cNvSpPr>
          <p:nvPr/>
        </p:nvSpPr>
        <p:spPr bwMode="auto">
          <a:xfrm>
            <a:off x="2514601" y="22860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9409" name="Text Box 28"/>
          <p:cNvSpPr txBox="1">
            <a:spLocks noChangeArrowheads="1"/>
          </p:cNvSpPr>
          <p:nvPr/>
        </p:nvSpPr>
        <p:spPr bwMode="auto">
          <a:xfrm>
            <a:off x="2514601" y="29718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solidFill>
                  <a:srgbClr val="FF0000"/>
                </a:solidFill>
                <a:latin typeface="Arial" charset="0"/>
              </a:rPr>
              <a:t>min</a:t>
            </a:r>
            <a:endParaRPr lang="en-GB" altLang="en-US">
              <a:solidFill>
                <a:srgbClr val="FF0000"/>
              </a:solidFill>
            </a:endParaRPr>
          </a:p>
        </p:txBody>
      </p:sp>
      <p:sp>
        <p:nvSpPr>
          <p:cNvPr id="59410" name="Text Box 29"/>
          <p:cNvSpPr txBox="1">
            <a:spLocks noChangeArrowheads="1"/>
          </p:cNvSpPr>
          <p:nvPr/>
        </p:nvSpPr>
        <p:spPr bwMode="auto">
          <a:xfrm>
            <a:off x="2514601" y="5334001"/>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solidFill>
                  <a:srgbClr val="FF0000"/>
                </a:solidFill>
                <a:latin typeface="Arial" charset="0"/>
              </a:rPr>
              <a:t>min</a:t>
            </a:r>
            <a:endParaRPr lang="en-GB" altLang="en-US">
              <a:solidFill>
                <a:srgbClr val="FF0000"/>
              </a:solidFill>
            </a:endParaRPr>
          </a:p>
        </p:txBody>
      </p:sp>
      <p:sp>
        <p:nvSpPr>
          <p:cNvPr id="59411" name="Text Box 30"/>
          <p:cNvSpPr txBox="1">
            <a:spLocks noChangeArrowheads="1"/>
          </p:cNvSpPr>
          <p:nvPr/>
        </p:nvSpPr>
        <p:spPr bwMode="auto">
          <a:xfrm>
            <a:off x="2514601" y="4648201"/>
            <a:ext cx="663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2000">
                <a:latin typeface="Arial" charset="0"/>
              </a:rPr>
              <a:t>max</a:t>
            </a:r>
            <a:endParaRPr lang="en-GB" altLang="en-US"/>
          </a:p>
        </p:txBody>
      </p:sp>
      <p:sp>
        <p:nvSpPr>
          <p:cNvPr id="59412" name="Text Box 31"/>
          <p:cNvSpPr txBox="1">
            <a:spLocks noChangeArrowheads="1"/>
          </p:cNvSpPr>
          <p:nvPr/>
        </p:nvSpPr>
        <p:spPr bwMode="auto">
          <a:xfrm>
            <a:off x="2514600" y="3352800"/>
            <a:ext cx="488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a:t>…</a:t>
            </a:r>
          </a:p>
        </p:txBody>
      </p:sp>
      <p:sp>
        <p:nvSpPr>
          <p:cNvPr id="59413" name="Text Box 32"/>
          <p:cNvSpPr txBox="1">
            <a:spLocks noChangeArrowheads="1"/>
          </p:cNvSpPr>
          <p:nvPr/>
        </p:nvSpPr>
        <p:spPr bwMode="auto">
          <a:xfrm>
            <a:off x="2514600" y="3962400"/>
            <a:ext cx="488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a:t>…</a:t>
            </a:r>
          </a:p>
        </p:txBody>
      </p:sp>
      <p:sp>
        <p:nvSpPr>
          <p:cNvPr id="59414" name="Line 33"/>
          <p:cNvSpPr>
            <a:spLocks noChangeShapeType="1"/>
          </p:cNvSpPr>
          <p:nvPr/>
        </p:nvSpPr>
        <p:spPr bwMode="auto">
          <a:xfrm flipH="1">
            <a:off x="5334000" y="1828800"/>
            <a:ext cx="685800" cy="45720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59415" name="Text Box 34"/>
          <p:cNvSpPr txBox="1">
            <a:spLocks noChangeArrowheads="1"/>
          </p:cNvSpPr>
          <p:nvPr/>
        </p:nvSpPr>
        <p:spPr bwMode="auto">
          <a:xfrm>
            <a:off x="6934200" y="2667000"/>
            <a:ext cx="32004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a:latin typeface="Arial" charset="0"/>
              </a:rPr>
              <a:t>If </a:t>
            </a:r>
            <a:r>
              <a:rPr lang="en-GB" altLang="en-US">
                <a:latin typeface="Arial" charset="0"/>
                <a:sym typeface="Symbol" charset="2"/>
              </a:rPr>
              <a:t>1</a:t>
            </a:r>
            <a:r>
              <a:rPr lang="en-GB" altLang="en-US">
                <a:latin typeface="Arial" charset="0"/>
              </a:rPr>
              <a:t> is better than </a:t>
            </a:r>
            <a:r>
              <a:rPr lang="en-GB" altLang="en-US">
                <a:latin typeface="Arial" charset="0"/>
                <a:sym typeface="Symbol" charset="2"/>
              </a:rPr>
              <a:t>2 </a:t>
            </a:r>
            <a:r>
              <a:rPr lang="id-ID" altLang="en-US">
                <a:latin typeface="Arial" charset="0"/>
                <a:sym typeface="Symbol" charset="2"/>
              </a:rPr>
              <a:t>(</a:t>
            </a:r>
            <a:r>
              <a:rPr lang="en-GB" altLang="en-US">
                <a:latin typeface="Arial" charset="0"/>
                <a:sym typeface="Symbol" charset="2"/>
              </a:rPr>
              <a:t>f</a:t>
            </a:r>
            <a:r>
              <a:rPr lang="en-GB" altLang="en-US">
                <a:latin typeface="Arial" charset="0"/>
              </a:rPr>
              <a:t>or max</a:t>
            </a:r>
            <a:r>
              <a:rPr lang="id-ID" altLang="en-US">
                <a:latin typeface="Arial" charset="0"/>
              </a:rPr>
              <a:t>)</a:t>
            </a:r>
            <a:r>
              <a:rPr lang="en-GB" altLang="en-US">
                <a:latin typeface="Arial" charset="0"/>
              </a:rPr>
              <a:t>, </a:t>
            </a:r>
            <a:r>
              <a:rPr lang="id-ID" altLang="en-US">
                <a:latin typeface="Arial" charset="0"/>
              </a:rPr>
              <a:t>max </a:t>
            </a:r>
            <a:r>
              <a:rPr lang="en-GB" altLang="en-US">
                <a:latin typeface="Arial" charset="0"/>
              </a:rPr>
              <a:t>will </a:t>
            </a:r>
            <a:r>
              <a:rPr lang="id-ID" altLang="en-US">
                <a:latin typeface="Arial" charset="0"/>
              </a:rPr>
              <a:t>avoid</a:t>
            </a:r>
            <a:r>
              <a:rPr lang="en-GB" altLang="en-US">
                <a:latin typeface="Arial" charset="0"/>
              </a:rPr>
              <a:t> </a:t>
            </a:r>
            <a:r>
              <a:rPr lang="en-GB" altLang="en-US">
                <a:sym typeface="Symbol" charset="2"/>
              </a:rPr>
              <a:t>2 </a:t>
            </a:r>
            <a:r>
              <a:rPr lang="en-GB" altLang="en-US">
                <a:latin typeface="Arial" charset="0"/>
              </a:rPr>
              <a:t>in play.</a:t>
            </a:r>
          </a:p>
        </p:txBody>
      </p:sp>
    </p:spTree>
    <p:extLst>
      <p:ext uri="{BB962C8B-B14F-4D97-AF65-F5344CB8AC3E}">
        <p14:creationId xmlns:p14="http://schemas.microsoft.com/office/powerpoint/2010/main" val="165555394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0403CEA1-20AB-9947-942A-BD79EFEAE4E6}" type="slidenum">
              <a:rPr lang="en-GB" altLang="en-US" sz="1400"/>
              <a:pPr/>
              <a:t>59</a:t>
            </a:fld>
            <a:endParaRPr lang="en-GB" altLang="en-US" sz="1400"/>
          </a:p>
        </p:txBody>
      </p:sp>
      <p:sp>
        <p:nvSpPr>
          <p:cNvPr id="60419" name="Rectangle 2"/>
          <p:cNvSpPr>
            <a:spLocks noGrp="1" noChangeArrowheads="1"/>
          </p:cNvSpPr>
          <p:nvPr>
            <p:ph type="body" idx="1"/>
          </p:nvPr>
        </p:nvSpPr>
        <p:spPr>
          <a:xfrm>
            <a:off x="2133600" y="1447800"/>
            <a:ext cx="7772400" cy="4724400"/>
          </a:xfrm>
        </p:spPr>
        <p:txBody>
          <a:bodyPr/>
          <a:lstStyle/>
          <a:p>
            <a:r>
              <a:rPr lang="en-US" altLang="en-US">
                <a:latin typeface="Arial" charset="0"/>
              </a:rPr>
              <a:t>Pruning </a:t>
            </a:r>
            <a:r>
              <a:rPr lang="en-US" altLang="en-US">
                <a:solidFill>
                  <a:srgbClr val="FF0000"/>
                </a:solidFill>
                <a:latin typeface="Arial" charset="0"/>
              </a:rPr>
              <a:t>does not</a:t>
            </a:r>
            <a:r>
              <a:rPr lang="en-US" altLang="en-US">
                <a:latin typeface="Arial" charset="0"/>
              </a:rPr>
              <a:t> affect the final result</a:t>
            </a:r>
          </a:p>
          <a:p>
            <a:r>
              <a:rPr lang="en-US" altLang="en-US">
                <a:latin typeface="Arial" charset="0"/>
              </a:rPr>
              <a:t>Good move ordering improves effectiveness of pruning</a:t>
            </a:r>
            <a:endParaRPr lang="en-GB" altLang="en-US">
              <a:latin typeface="Arial" charset="0"/>
            </a:endParaRPr>
          </a:p>
          <a:p>
            <a:r>
              <a:rPr lang="en-GB" altLang="en-US">
                <a:latin typeface="Arial" charset="0"/>
              </a:rPr>
              <a:t>In practice often get O(</a:t>
            </a:r>
            <a:r>
              <a:rPr lang="en-GB" altLang="en-US" i="1">
                <a:latin typeface="Arial" charset="0"/>
              </a:rPr>
              <a:t>b</a:t>
            </a:r>
            <a:r>
              <a:rPr lang="en-GB" altLang="en-US" baseline="30000">
                <a:latin typeface="Arial" charset="0"/>
              </a:rPr>
              <a:t>(</a:t>
            </a:r>
            <a:r>
              <a:rPr lang="en-GB" altLang="en-US" i="1" baseline="30000">
                <a:latin typeface="Arial" charset="0"/>
              </a:rPr>
              <a:t>m</a:t>
            </a:r>
            <a:r>
              <a:rPr lang="en-GB" altLang="en-US" baseline="30000">
                <a:latin typeface="Arial" charset="0"/>
              </a:rPr>
              <a:t>/2)</a:t>
            </a:r>
            <a:r>
              <a:rPr lang="en-GB" altLang="en-US">
                <a:latin typeface="Arial" charset="0"/>
              </a:rPr>
              <a:t>) rather than O(</a:t>
            </a:r>
            <a:r>
              <a:rPr lang="en-GB" altLang="en-US" i="1">
                <a:latin typeface="Arial" charset="0"/>
              </a:rPr>
              <a:t>b</a:t>
            </a:r>
            <a:r>
              <a:rPr lang="en-GB" altLang="en-US" i="1" baseline="30000">
                <a:latin typeface="Arial" charset="0"/>
              </a:rPr>
              <a:t>m</a:t>
            </a:r>
            <a:r>
              <a:rPr lang="en-GB" altLang="en-US">
                <a:latin typeface="Arial" charset="0"/>
              </a:rPr>
              <a:t>)</a:t>
            </a:r>
          </a:p>
          <a:p>
            <a:pPr lvl="1"/>
            <a:r>
              <a:rPr lang="en-GB" altLang="en-US">
                <a:latin typeface="Arial" charset="0"/>
              </a:rPr>
              <a:t>doubles the depth of search</a:t>
            </a:r>
          </a:p>
          <a:p>
            <a:r>
              <a:rPr lang="en-GB" altLang="en-US">
                <a:latin typeface="Arial" charset="0"/>
              </a:rPr>
              <a:t>For example: Chess</a:t>
            </a:r>
          </a:p>
          <a:p>
            <a:pPr lvl="1"/>
            <a:r>
              <a:rPr lang="en-GB" altLang="en-US">
                <a:latin typeface="Arial" charset="0"/>
              </a:rPr>
              <a:t>permits much deeper search for the same time</a:t>
            </a:r>
          </a:p>
          <a:p>
            <a:pPr lvl="1"/>
            <a:r>
              <a:rPr lang="en-GB" altLang="en-US">
                <a:latin typeface="Arial" charset="0"/>
              </a:rPr>
              <a:t>makes computer chess competitive with humans.</a:t>
            </a:r>
          </a:p>
        </p:txBody>
      </p:sp>
      <p:sp>
        <p:nvSpPr>
          <p:cNvPr id="22118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Effectiveness of Alpha-Beta Search (2)</a:t>
            </a:r>
          </a:p>
        </p:txBody>
      </p:sp>
    </p:spTree>
    <p:extLst>
      <p:ext uri="{BB962C8B-B14F-4D97-AF65-F5344CB8AC3E}">
        <p14:creationId xmlns:p14="http://schemas.microsoft.com/office/powerpoint/2010/main" val="2097073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idx="1"/>
          </p:nvPr>
        </p:nvSpPr>
        <p:spPr/>
        <p:txBody>
          <a:bodyPr/>
          <a:lstStyle/>
          <a:p>
            <a:pPr>
              <a:lnSpc>
                <a:spcPct val="90000"/>
              </a:lnSpc>
            </a:pPr>
            <a:r>
              <a:rPr lang="en-GB" altLang="en-US" dirty="0">
                <a:latin typeface="Arial" charset="0"/>
              </a:rPr>
              <a:t>Consider a two player board game:</a:t>
            </a:r>
          </a:p>
          <a:p>
            <a:pPr lvl="1">
              <a:lnSpc>
                <a:spcPct val="90000"/>
              </a:lnSpc>
            </a:pPr>
            <a:r>
              <a:rPr lang="en-GB" altLang="en-US" dirty="0">
                <a:latin typeface="Arial" charset="0"/>
              </a:rPr>
              <a:t>Chess, </a:t>
            </a:r>
            <a:r>
              <a:rPr lang="en-GB" altLang="en-US" dirty="0" err="1">
                <a:latin typeface="Arial" charset="0"/>
              </a:rPr>
              <a:t>othello</a:t>
            </a:r>
            <a:r>
              <a:rPr lang="en-GB" altLang="en-US" dirty="0">
                <a:latin typeface="Arial" charset="0"/>
              </a:rPr>
              <a:t>, tic-tac-toe, etc.</a:t>
            </a:r>
          </a:p>
          <a:p>
            <a:pPr lvl="4">
              <a:lnSpc>
                <a:spcPct val="90000"/>
              </a:lnSpc>
            </a:pPr>
            <a:endParaRPr lang="en-GB" altLang="en-US" dirty="0">
              <a:latin typeface="Arial" charset="0"/>
            </a:endParaRPr>
          </a:p>
          <a:p>
            <a:pPr>
              <a:lnSpc>
                <a:spcPct val="90000"/>
              </a:lnSpc>
            </a:pPr>
            <a:r>
              <a:rPr lang="en-GB" altLang="en-US" dirty="0">
                <a:latin typeface="Arial" charset="0"/>
              </a:rPr>
              <a:t>Representing board games as search problem:</a:t>
            </a:r>
          </a:p>
          <a:p>
            <a:pPr lvl="1">
              <a:lnSpc>
                <a:spcPct val="90000"/>
              </a:lnSpc>
            </a:pPr>
            <a:r>
              <a:rPr lang="en-GB" altLang="en-US" b="1" dirty="0">
                <a:latin typeface="Arial" charset="0"/>
              </a:rPr>
              <a:t>initial states: </a:t>
            </a:r>
            <a:r>
              <a:rPr lang="en-GB" altLang="en-US" dirty="0">
                <a:latin typeface="Arial" charset="0"/>
              </a:rPr>
              <a:t>initial board configurations</a:t>
            </a:r>
          </a:p>
          <a:p>
            <a:pPr lvl="1">
              <a:lnSpc>
                <a:spcPct val="90000"/>
              </a:lnSpc>
            </a:pPr>
            <a:r>
              <a:rPr lang="en-GB" altLang="en-US" b="1" dirty="0">
                <a:latin typeface="Arial" charset="0"/>
              </a:rPr>
              <a:t>successor function / operator: </a:t>
            </a:r>
            <a:r>
              <a:rPr lang="en-GB" altLang="en-US" dirty="0">
                <a:latin typeface="Arial" charset="0"/>
              </a:rPr>
              <a:t>legal moves</a:t>
            </a:r>
          </a:p>
          <a:p>
            <a:pPr lvl="1">
              <a:lnSpc>
                <a:spcPct val="90000"/>
              </a:lnSpc>
            </a:pPr>
            <a:r>
              <a:rPr lang="en-GB" altLang="en-US" b="1" dirty="0">
                <a:latin typeface="Arial" charset="0"/>
              </a:rPr>
              <a:t>terminal / goal test: </a:t>
            </a:r>
            <a:r>
              <a:rPr lang="en-GB" altLang="en-US" dirty="0">
                <a:latin typeface="Arial" charset="0"/>
              </a:rPr>
              <a:t>determine when the game is over.</a:t>
            </a:r>
          </a:p>
          <a:p>
            <a:pPr lvl="1">
              <a:lnSpc>
                <a:spcPct val="90000"/>
              </a:lnSpc>
            </a:pPr>
            <a:r>
              <a:rPr lang="en-GB" altLang="en-US" b="1" dirty="0">
                <a:latin typeface="Arial" charset="0"/>
              </a:rPr>
              <a:t>utility / objective function: </a:t>
            </a:r>
            <a:r>
              <a:rPr lang="en-GB" altLang="en-US" dirty="0">
                <a:latin typeface="Arial" charset="0"/>
              </a:rPr>
              <a:t>gives a numeric value for the terminal </a:t>
            </a:r>
            <a:r>
              <a:rPr lang="en-GB" altLang="en-US" dirty="0" smtClean="0">
                <a:latin typeface="Arial" charset="0"/>
              </a:rPr>
              <a:t>states (the leaves), </a:t>
            </a:r>
            <a:r>
              <a:rPr lang="en-GB" altLang="en-US" dirty="0">
                <a:latin typeface="Arial" charset="0"/>
              </a:rPr>
              <a:t>e.g. in chess win (+1), loss (-1), draw (0)</a:t>
            </a:r>
          </a:p>
        </p:txBody>
      </p:sp>
      <p:sp>
        <p:nvSpPr>
          <p:cNvPr id="614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F0036D0-1E24-F547-83BA-7CF404B69524}" type="slidenum">
              <a:rPr lang="en-GB" altLang="en-US" sz="1400"/>
              <a:pPr/>
              <a:t>6</a:t>
            </a:fld>
            <a:endParaRPr lang="en-GB" altLang="en-US" sz="1400"/>
          </a:p>
        </p:txBody>
      </p:sp>
      <p:sp>
        <p:nvSpPr>
          <p:cNvPr id="19865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Game Playing as Search</a:t>
            </a:r>
          </a:p>
        </p:txBody>
      </p:sp>
    </p:spTree>
    <p:extLst>
      <p:ext uri="{BB962C8B-B14F-4D97-AF65-F5344CB8AC3E}">
        <p14:creationId xmlns:p14="http://schemas.microsoft.com/office/powerpoint/2010/main" val="65359812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59E4A855-C2D8-B54D-8DAE-02B3C9B44CC1}" type="slidenum">
              <a:rPr lang="en-GB" altLang="en-US" sz="1400"/>
              <a:pPr/>
              <a:t>60</a:t>
            </a:fld>
            <a:endParaRPr lang="en-GB" altLang="en-US" sz="1400"/>
          </a:p>
        </p:txBody>
      </p:sp>
      <p:sp>
        <p:nvSpPr>
          <p:cNvPr id="61443" name="Rectangle 2"/>
          <p:cNvSpPr>
            <a:spLocks noGrp="1" noChangeArrowheads="1"/>
          </p:cNvSpPr>
          <p:nvPr>
            <p:ph type="body" idx="1"/>
          </p:nvPr>
        </p:nvSpPr>
        <p:spPr>
          <a:xfrm>
            <a:off x="2133600" y="1447800"/>
            <a:ext cx="7772400" cy="4724400"/>
          </a:xfrm>
        </p:spPr>
        <p:txBody>
          <a:bodyPr/>
          <a:lstStyle/>
          <a:p>
            <a:r>
              <a:rPr lang="en-GB" altLang="en-US">
                <a:latin typeface="Arial" charset="0"/>
              </a:rPr>
              <a:t>In real games, there is usually a </a:t>
            </a:r>
            <a:r>
              <a:rPr lang="en-GB" altLang="en-US" b="1">
                <a:latin typeface="Arial" charset="0"/>
              </a:rPr>
              <a:t>time limit</a:t>
            </a:r>
            <a:r>
              <a:rPr lang="en-GB" altLang="en-US">
                <a:latin typeface="Arial" charset="0"/>
              </a:rPr>
              <a:t> </a:t>
            </a:r>
            <a:r>
              <a:rPr lang="en-GB" altLang="en-US" i="1">
                <a:latin typeface="Arial" charset="0"/>
              </a:rPr>
              <a:t>T </a:t>
            </a:r>
            <a:r>
              <a:rPr lang="en-GB" altLang="en-US">
                <a:latin typeface="Arial" charset="0"/>
              </a:rPr>
              <a:t>on making a move</a:t>
            </a:r>
          </a:p>
          <a:p>
            <a:pPr lvl="4"/>
            <a:endParaRPr lang="en-GB" altLang="en-US">
              <a:latin typeface="Arial" charset="0"/>
            </a:endParaRPr>
          </a:p>
          <a:p>
            <a:r>
              <a:rPr lang="en-GB" altLang="en-US">
                <a:latin typeface="Arial" charset="0"/>
              </a:rPr>
              <a:t>How do we take this into account?</a:t>
            </a:r>
          </a:p>
          <a:p>
            <a:pPr lvl="1"/>
            <a:r>
              <a:rPr lang="en-GB" altLang="en-US">
                <a:latin typeface="Arial" charset="0"/>
              </a:rPr>
              <a:t>Cannot stop alpha-beta midway and expect to use results with any confidence</a:t>
            </a:r>
          </a:p>
          <a:p>
            <a:pPr lvl="1"/>
            <a:r>
              <a:rPr lang="en-GB" altLang="en-US">
                <a:latin typeface="Arial" charset="0"/>
              </a:rPr>
              <a:t>So, we could set a conservative depth-limit that guarantees we will find a move in time &lt; </a:t>
            </a:r>
            <a:r>
              <a:rPr lang="en-GB" altLang="en-US" i="1">
                <a:latin typeface="Arial" charset="0"/>
              </a:rPr>
              <a:t>T</a:t>
            </a:r>
            <a:endParaRPr lang="en-GB" altLang="en-US">
              <a:latin typeface="Arial" charset="0"/>
            </a:endParaRPr>
          </a:p>
          <a:p>
            <a:pPr lvl="1"/>
            <a:r>
              <a:rPr lang="en-GB" altLang="en-US">
                <a:latin typeface="Arial" charset="0"/>
              </a:rPr>
              <a:t>But then, the search may finish early and the opportunity is wasted to do more search</a:t>
            </a:r>
            <a:r>
              <a:rPr lang="en-GB" altLang="en-US"/>
              <a:t> </a:t>
            </a:r>
            <a:endParaRPr lang="en-GB" altLang="en-US">
              <a:latin typeface="Arial" charset="0"/>
            </a:endParaRPr>
          </a:p>
        </p:txBody>
      </p:sp>
      <p:sp>
        <p:nvSpPr>
          <p:cNvPr id="22221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Dealing with Limited Time</a:t>
            </a:r>
          </a:p>
        </p:txBody>
      </p:sp>
    </p:spTree>
    <p:extLst>
      <p:ext uri="{BB962C8B-B14F-4D97-AF65-F5344CB8AC3E}">
        <p14:creationId xmlns:p14="http://schemas.microsoft.com/office/powerpoint/2010/main" val="101276716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C3E3AD92-2FA7-A041-A204-7C50DF8E334F}" type="slidenum">
              <a:rPr lang="en-GB" altLang="en-US" sz="1400"/>
              <a:pPr/>
              <a:t>61</a:t>
            </a:fld>
            <a:endParaRPr lang="en-GB" altLang="en-US" sz="1400"/>
          </a:p>
        </p:txBody>
      </p:sp>
      <p:sp>
        <p:nvSpPr>
          <p:cNvPr id="62467" name="Rectangle 2"/>
          <p:cNvSpPr>
            <a:spLocks noGrp="1" noChangeArrowheads="1"/>
          </p:cNvSpPr>
          <p:nvPr>
            <p:ph type="body" idx="1"/>
          </p:nvPr>
        </p:nvSpPr>
        <p:spPr>
          <a:xfrm>
            <a:off x="2133600" y="1600200"/>
            <a:ext cx="7772400" cy="4572000"/>
          </a:xfrm>
        </p:spPr>
        <p:txBody>
          <a:bodyPr/>
          <a:lstStyle/>
          <a:p>
            <a:r>
              <a:rPr lang="en-GB" altLang="en-US">
                <a:latin typeface="Arial" charset="0"/>
              </a:rPr>
              <a:t>In practice, iterative deepening search (IDS) is used</a:t>
            </a:r>
          </a:p>
          <a:p>
            <a:pPr lvl="1"/>
            <a:r>
              <a:rPr lang="en-GB" altLang="en-US">
                <a:latin typeface="Arial" charset="0"/>
              </a:rPr>
              <a:t>Run alpha-beta search with an increasing depth limit</a:t>
            </a:r>
          </a:p>
          <a:p>
            <a:pPr lvl="1"/>
            <a:r>
              <a:rPr lang="en-GB" altLang="en-US">
                <a:latin typeface="Arial" charset="0"/>
              </a:rPr>
              <a:t>When the clock runs out, use the solution found by the last completed alpha-beta search (i.e., the deepest search that was completed)</a:t>
            </a:r>
          </a:p>
        </p:txBody>
      </p:sp>
      <p:sp>
        <p:nvSpPr>
          <p:cNvPr id="22323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Dealing with Limited Time (2)</a:t>
            </a:r>
          </a:p>
        </p:txBody>
      </p:sp>
    </p:spTree>
    <p:extLst>
      <p:ext uri="{BB962C8B-B14F-4D97-AF65-F5344CB8AC3E}">
        <p14:creationId xmlns:p14="http://schemas.microsoft.com/office/powerpoint/2010/main" val="62233922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1" name="Rectangle 2"/>
          <p:cNvSpPr>
            <a:spLocks noGrp="1" noChangeArrowheads="1"/>
          </p:cNvSpPr>
          <p:nvPr>
            <p:ph idx="1"/>
          </p:nvPr>
        </p:nvSpPr>
        <p:spPr/>
        <p:txBody>
          <a:bodyPr/>
          <a:lstStyle/>
          <a:p>
            <a:pPr>
              <a:spcBef>
                <a:spcPts val="600"/>
              </a:spcBef>
            </a:pPr>
            <a:r>
              <a:rPr lang="en-GB" altLang="en-US" sz="2400">
                <a:latin typeface="Arial" charset="0"/>
              </a:rPr>
              <a:t>Sometimes disaster lurks just beyond search depth</a:t>
            </a:r>
          </a:p>
          <a:p>
            <a:pPr lvl="1">
              <a:spcBef>
                <a:spcPts val="600"/>
              </a:spcBef>
            </a:pPr>
            <a:r>
              <a:rPr lang="id-ID" altLang="en-US">
                <a:latin typeface="Arial" charset="0"/>
              </a:rPr>
              <a:t>C</a:t>
            </a:r>
            <a:r>
              <a:rPr lang="en-GB" altLang="en-US">
                <a:latin typeface="Arial" charset="0"/>
              </a:rPr>
              <a:t>omputer captures queen, but a few moves later the opponent checkmates (i.e., wins)</a:t>
            </a:r>
            <a:endParaRPr lang="en-GB" altLang="en-US" sz="1800">
              <a:latin typeface="Arial" charset="0"/>
            </a:endParaRPr>
          </a:p>
          <a:p>
            <a:pPr lvl="1">
              <a:spcBef>
                <a:spcPts val="600"/>
              </a:spcBef>
            </a:pPr>
            <a:r>
              <a:rPr lang="en-GB" altLang="en-US">
                <a:latin typeface="Arial" charset="0"/>
              </a:rPr>
              <a:t>The computer has a limited horizon; it cannot see that this significant event could happen</a:t>
            </a:r>
          </a:p>
          <a:p>
            <a:pPr>
              <a:spcBef>
                <a:spcPts val="600"/>
              </a:spcBef>
            </a:pPr>
            <a:r>
              <a:rPr lang="en-GB" altLang="en-US" sz="2400">
                <a:latin typeface="Arial" charset="0"/>
              </a:rPr>
              <a:t>How do you avoid catastrophic losses due to "short-sightedness"?</a:t>
            </a:r>
          </a:p>
          <a:p>
            <a:pPr lvl="1">
              <a:spcBef>
                <a:spcPts val="600"/>
              </a:spcBef>
            </a:pPr>
            <a:r>
              <a:rPr lang="id-ID" altLang="en-US">
                <a:latin typeface="Arial" charset="0"/>
              </a:rPr>
              <a:t>Q</a:t>
            </a:r>
            <a:r>
              <a:rPr lang="en-GB" altLang="en-US">
                <a:latin typeface="Arial" charset="0"/>
              </a:rPr>
              <a:t>uiescence search</a:t>
            </a:r>
          </a:p>
          <a:p>
            <a:pPr lvl="1">
              <a:spcBef>
                <a:spcPts val="600"/>
              </a:spcBef>
            </a:pPr>
            <a:r>
              <a:rPr lang="id-ID" altLang="en-US">
                <a:latin typeface="Arial" charset="0"/>
              </a:rPr>
              <a:t>S</a:t>
            </a:r>
            <a:r>
              <a:rPr lang="en-GB" altLang="en-US">
                <a:latin typeface="Arial" charset="0"/>
              </a:rPr>
              <a:t>ingular extensions</a:t>
            </a:r>
          </a:p>
        </p:txBody>
      </p:sp>
      <p:sp>
        <p:nvSpPr>
          <p:cNvPr id="6349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F41072AA-F818-FE49-B5CE-DFC3A839FF84}" type="slidenum">
              <a:rPr lang="en-GB" altLang="en-US" sz="1400"/>
              <a:pPr/>
              <a:t>62</a:t>
            </a:fld>
            <a:endParaRPr lang="en-GB" altLang="en-US" sz="1400"/>
          </a:p>
        </p:txBody>
      </p:sp>
      <p:sp>
        <p:nvSpPr>
          <p:cNvPr id="22425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Horizon Effect</a:t>
            </a:r>
          </a:p>
        </p:txBody>
      </p:sp>
      <p:pic>
        <p:nvPicPr>
          <p:cNvPr id="63493" name="Picture 6" descr="http://bp0.blogger.com/_WEXl7U-k4hA/RZQ-XUoJuaI/AAAAAAAAAEU/QujfZXgom-I/s200/horiz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1800" y="4267200"/>
            <a:ext cx="22098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00104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4515" name="Rectangle 2"/>
          <p:cNvSpPr>
            <a:spLocks noGrp="1" noChangeArrowheads="1"/>
          </p:cNvSpPr>
          <p:nvPr>
            <p:ph idx="1"/>
          </p:nvPr>
        </p:nvSpPr>
        <p:spPr/>
        <p:txBody>
          <a:bodyPr/>
          <a:lstStyle/>
          <a:p>
            <a:pPr>
              <a:spcBef>
                <a:spcPct val="0"/>
              </a:spcBef>
            </a:pPr>
            <a:r>
              <a:rPr lang="en-GB" altLang="en-US">
                <a:latin typeface="Arial" charset="0"/>
              </a:rPr>
              <a:t>Quiescence Search</a:t>
            </a:r>
          </a:p>
          <a:p>
            <a:pPr lvl="1">
              <a:spcBef>
                <a:spcPct val="0"/>
              </a:spcBef>
            </a:pPr>
            <a:r>
              <a:rPr lang="id-ID" altLang="en-US">
                <a:latin typeface="Arial" charset="0"/>
              </a:rPr>
              <a:t>W</a:t>
            </a:r>
            <a:r>
              <a:rPr lang="en-GB" altLang="en-US">
                <a:latin typeface="Arial" charset="0"/>
              </a:rPr>
              <a:t>hen evaluation frequently changing, look deeper than limit</a:t>
            </a:r>
          </a:p>
          <a:p>
            <a:pPr lvl="1">
              <a:spcBef>
                <a:spcPct val="0"/>
              </a:spcBef>
            </a:pPr>
            <a:r>
              <a:rPr lang="id-ID" altLang="en-US">
                <a:latin typeface="Arial" charset="0"/>
              </a:rPr>
              <a:t>L</a:t>
            </a:r>
            <a:r>
              <a:rPr lang="en-GB" altLang="en-US">
                <a:latin typeface="Arial" charset="0"/>
              </a:rPr>
              <a:t>ook for a point when game "quiets down” when evaluation is more reliable</a:t>
            </a:r>
          </a:p>
          <a:p>
            <a:pPr>
              <a:spcBef>
                <a:spcPct val="0"/>
              </a:spcBef>
            </a:pPr>
            <a:r>
              <a:rPr lang="en-GB" altLang="en-US">
                <a:latin typeface="Arial" charset="0"/>
              </a:rPr>
              <a:t>Singular extensions</a:t>
            </a:r>
          </a:p>
          <a:p>
            <a:pPr lvl="1">
              <a:spcBef>
                <a:spcPct val="0"/>
              </a:spcBef>
              <a:buFontTx/>
              <a:buNone/>
            </a:pPr>
            <a:r>
              <a:rPr lang="en-GB" altLang="en-US">
                <a:latin typeface="Arial" charset="0"/>
              </a:rPr>
              <a:t>1. </a:t>
            </a:r>
            <a:r>
              <a:rPr lang="id-ID" altLang="en-US">
                <a:latin typeface="Arial" charset="0"/>
              </a:rPr>
              <a:t>F</a:t>
            </a:r>
            <a:r>
              <a:rPr lang="en-GB" altLang="en-US">
                <a:latin typeface="Arial" charset="0"/>
              </a:rPr>
              <a:t>ind the best move looking to depth </a:t>
            </a:r>
            <a:r>
              <a:rPr lang="en-GB" altLang="en-US" i="1">
                <a:latin typeface="Arial" charset="0"/>
              </a:rPr>
              <a:t>d</a:t>
            </a:r>
            <a:endParaRPr lang="en-GB" altLang="en-US">
              <a:latin typeface="Arial" charset="0"/>
            </a:endParaRPr>
          </a:p>
          <a:p>
            <a:pPr lvl="1">
              <a:spcBef>
                <a:spcPct val="0"/>
              </a:spcBef>
              <a:buFontTx/>
              <a:buNone/>
            </a:pPr>
            <a:r>
              <a:rPr lang="en-GB" altLang="en-US">
                <a:latin typeface="Arial" charset="0"/>
              </a:rPr>
              <a:t>2. </a:t>
            </a:r>
            <a:r>
              <a:rPr lang="id-ID" altLang="en-US">
                <a:latin typeface="Arial" charset="0"/>
              </a:rPr>
              <a:t>L</a:t>
            </a:r>
            <a:r>
              <a:rPr lang="en-GB" altLang="en-US">
                <a:latin typeface="Arial" charset="0"/>
              </a:rPr>
              <a:t>ook </a:t>
            </a:r>
            <a:r>
              <a:rPr lang="en-GB" altLang="en-US" i="1">
                <a:latin typeface="Arial" charset="0"/>
              </a:rPr>
              <a:t>k</a:t>
            </a:r>
            <a:r>
              <a:rPr lang="en-GB" altLang="en-US">
                <a:latin typeface="Arial" charset="0"/>
              </a:rPr>
              <a:t> steps beyond to verify that it still looks good</a:t>
            </a:r>
          </a:p>
          <a:p>
            <a:pPr lvl="1">
              <a:spcBef>
                <a:spcPct val="0"/>
              </a:spcBef>
              <a:buFontTx/>
              <a:buNone/>
            </a:pPr>
            <a:r>
              <a:rPr lang="en-GB" altLang="en-US">
                <a:latin typeface="Arial" charset="0"/>
              </a:rPr>
              <a:t>3. </a:t>
            </a:r>
            <a:r>
              <a:rPr lang="id-ID" altLang="en-US">
                <a:latin typeface="Arial" charset="0"/>
              </a:rPr>
              <a:t>I</a:t>
            </a:r>
            <a:r>
              <a:rPr lang="en-GB" altLang="en-US">
                <a:latin typeface="Arial" charset="0"/>
              </a:rPr>
              <a:t>f it doesn't, repeat step 2 for the next best move</a:t>
            </a:r>
          </a:p>
        </p:txBody>
      </p:sp>
      <p:sp>
        <p:nvSpPr>
          <p:cNvPr id="6451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ADBD4E6F-BDB6-C04C-929D-7C525F9A8CB6}" type="slidenum">
              <a:rPr lang="en-GB" altLang="en-US" sz="1400"/>
              <a:pPr/>
              <a:t>63</a:t>
            </a:fld>
            <a:endParaRPr lang="en-GB" altLang="en-US" sz="1400"/>
          </a:p>
        </p:txBody>
      </p:sp>
      <p:sp>
        <p:nvSpPr>
          <p:cNvPr id="22528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Horizon Effect (2)</a:t>
            </a:r>
          </a:p>
        </p:txBody>
      </p:sp>
      <p:pic>
        <p:nvPicPr>
          <p:cNvPr id="64517" name="Picture 6" descr="[quiescen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5029201"/>
            <a:ext cx="8305800" cy="164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642943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5539" name="Rectangle 2"/>
          <p:cNvSpPr>
            <a:spLocks noGrp="1" noChangeArrowheads="1"/>
          </p:cNvSpPr>
          <p:nvPr>
            <p:ph idx="1"/>
          </p:nvPr>
        </p:nvSpPr>
        <p:spPr/>
        <p:txBody>
          <a:bodyPr/>
          <a:lstStyle/>
          <a:p>
            <a:r>
              <a:rPr lang="en-GB" altLang="en-US">
                <a:latin typeface="Arial" charset="0"/>
              </a:rPr>
              <a:t>Build a database of</a:t>
            </a:r>
            <a:r>
              <a:rPr lang="id-ID" altLang="en-US">
                <a:latin typeface="Arial" charset="0"/>
              </a:rPr>
              <a:t>:</a:t>
            </a:r>
            <a:r>
              <a:rPr lang="en-GB" altLang="en-US">
                <a:latin typeface="Arial" charset="0"/>
              </a:rPr>
              <a:t> </a:t>
            </a:r>
            <a:endParaRPr lang="id-ID" altLang="en-US">
              <a:latin typeface="Arial" charset="0"/>
            </a:endParaRPr>
          </a:p>
          <a:p>
            <a:pPr lvl="1"/>
            <a:r>
              <a:rPr lang="en-GB" altLang="en-US">
                <a:latin typeface="Arial" charset="0"/>
              </a:rPr>
              <a:t>opening moves, </a:t>
            </a:r>
            <a:endParaRPr lang="id-ID" altLang="en-US">
              <a:latin typeface="Arial" charset="0"/>
            </a:endParaRPr>
          </a:p>
          <a:p>
            <a:pPr lvl="1"/>
            <a:r>
              <a:rPr lang="en-GB" altLang="en-US">
                <a:latin typeface="Arial" charset="0"/>
              </a:rPr>
              <a:t>end games, and </a:t>
            </a:r>
            <a:endParaRPr lang="id-ID" altLang="en-US">
              <a:latin typeface="Arial" charset="0"/>
            </a:endParaRPr>
          </a:p>
          <a:p>
            <a:pPr lvl="1"/>
            <a:r>
              <a:rPr lang="en-GB" altLang="en-US">
                <a:latin typeface="Arial" charset="0"/>
              </a:rPr>
              <a:t>studied configurations.</a:t>
            </a:r>
          </a:p>
          <a:p>
            <a:pPr lvl="4"/>
            <a:endParaRPr lang="en-GB" altLang="en-US">
              <a:latin typeface="Arial" charset="0"/>
            </a:endParaRPr>
          </a:p>
          <a:p>
            <a:r>
              <a:rPr lang="en-GB" altLang="en-US">
                <a:latin typeface="Arial" charset="0"/>
              </a:rPr>
              <a:t>If the current state is in the database, use database:</a:t>
            </a:r>
          </a:p>
          <a:p>
            <a:pPr lvl="1"/>
            <a:r>
              <a:rPr lang="en-GB" altLang="en-US">
                <a:latin typeface="Arial" charset="0"/>
              </a:rPr>
              <a:t>to determine the next move</a:t>
            </a:r>
          </a:p>
          <a:p>
            <a:pPr lvl="1"/>
            <a:r>
              <a:rPr lang="en-GB" altLang="en-US">
                <a:latin typeface="Arial" charset="0"/>
              </a:rPr>
              <a:t>to evaluate the board</a:t>
            </a:r>
            <a:endParaRPr lang="en-GB" altLang="en-US" sz="1800">
              <a:latin typeface="Arial" charset="0"/>
            </a:endParaRPr>
          </a:p>
          <a:p>
            <a:r>
              <a:rPr lang="en-GB" altLang="en-US">
                <a:latin typeface="Arial" charset="0"/>
              </a:rPr>
              <a:t>Otherwise, do alpha-beta search.</a:t>
            </a:r>
          </a:p>
        </p:txBody>
      </p:sp>
      <p:sp>
        <p:nvSpPr>
          <p:cNvPr id="6553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F68B08AE-34F1-354E-AC6D-0C349168169C}" type="slidenum">
              <a:rPr lang="en-GB" altLang="en-US" sz="1400"/>
              <a:pPr/>
              <a:t>64</a:t>
            </a:fld>
            <a:endParaRPr lang="en-GB" altLang="en-US" sz="1400"/>
          </a:p>
        </p:txBody>
      </p:sp>
      <p:sp>
        <p:nvSpPr>
          <p:cNvPr id="22630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Use Knowledge Base</a:t>
            </a:r>
          </a:p>
        </p:txBody>
      </p:sp>
    </p:spTree>
    <p:extLst>
      <p:ext uri="{BB962C8B-B14F-4D97-AF65-F5344CB8AC3E}">
        <p14:creationId xmlns:p14="http://schemas.microsoft.com/office/powerpoint/2010/main" val="8081788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p:cNvSpPr>
            <a:spLocks noGrp="1" noChangeArrowheads="1"/>
          </p:cNvSpPr>
          <p:nvPr>
            <p:ph idx="1"/>
          </p:nvPr>
        </p:nvSpPr>
        <p:spPr/>
        <p:txBody>
          <a:bodyPr/>
          <a:lstStyle/>
          <a:p>
            <a:pPr>
              <a:spcBef>
                <a:spcPct val="0"/>
              </a:spcBef>
            </a:pPr>
            <a:r>
              <a:rPr lang="en-GB" altLang="en-US" sz="2400" dirty="0">
                <a:latin typeface="Arial" charset="0"/>
              </a:rPr>
              <a:t>The board evaluation function</a:t>
            </a:r>
            <a:r>
              <a:rPr lang="id-ID" altLang="en-US" sz="2400" dirty="0">
                <a:latin typeface="Arial" charset="0"/>
              </a:rPr>
              <a:t> (SBE)</a:t>
            </a:r>
            <a:r>
              <a:rPr lang="en-GB" altLang="en-US" sz="2400" dirty="0">
                <a:latin typeface="Arial" charset="0"/>
              </a:rPr>
              <a:t> estimates how good the current board configuration is for the computer</a:t>
            </a:r>
          </a:p>
          <a:p>
            <a:pPr>
              <a:spcBef>
                <a:spcPct val="0"/>
              </a:spcBef>
            </a:pPr>
            <a:r>
              <a:rPr lang="id-ID" altLang="en-US" sz="2400" dirty="0">
                <a:latin typeface="Arial" charset="0"/>
              </a:rPr>
              <a:t>I</a:t>
            </a:r>
            <a:r>
              <a:rPr lang="en-GB" altLang="en-US" sz="2400" dirty="0">
                <a:latin typeface="Arial" charset="0"/>
              </a:rPr>
              <a:t>t is a heuristic function of the features  of the board</a:t>
            </a:r>
          </a:p>
          <a:p>
            <a:pPr lvl="1">
              <a:spcBef>
                <a:spcPct val="0"/>
              </a:spcBef>
            </a:pPr>
            <a:r>
              <a:rPr lang="en-GB" altLang="en-US" sz="2200" dirty="0">
                <a:latin typeface="Arial" charset="0"/>
              </a:rPr>
              <a:t>i.e., </a:t>
            </a:r>
            <a:r>
              <a:rPr lang="en-GB" altLang="en-US" sz="2200" i="1" dirty="0">
                <a:latin typeface="Arial" charset="0"/>
              </a:rPr>
              <a:t>function</a:t>
            </a:r>
            <a:r>
              <a:rPr lang="en-GB" altLang="en-US" sz="2200" dirty="0">
                <a:latin typeface="Arial" charset="0"/>
              </a:rPr>
              <a:t>( </a:t>
            </a:r>
            <a:r>
              <a:rPr lang="en-GB" altLang="en-US" sz="2200" i="1" dirty="0">
                <a:latin typeface="Arial" charset="0"/>
              </a:rPr>
              <a:t>f</a:t>
            </a:r>
            <a:r>
              <a:rPr lang="en-GB" altLang="en-US" baseline="-25000" dirty="0">
                <a:latin typeface="Arial" charset="0"/>
              </a:rPr>
              <a:t>1</a:t>
            </a:r>
            <a:r>
              <a:rPr lang="en-GB" altLang="en-US" sz="2200" dirty="0">
                <a:latin typeface="Arial" charset="0"/>
              </a:rPr>
              <a:t>, </a:t>
            </a:r>
            <a:r>
              <a:rPr lang="en-GB" altLang="en-US" sz="2200" i="1" dirty="0">
                <a:latin typeface="Arial" charset="0"/>
              </a:rPr>
              <a:t>f</a:t>
            </a:r>
            <a:r>
              <a:rPr lang="en-GB" altLang="en-US" baseline="-25000" dirty="0">
                <a:latin typeface="Arial" charset="0"/>
              </a:rPr>
              <a:t>2</a:t>
            </a:r>
            <a:r>
              <a:rPr lang="en-GB" altLang="en-US" sz="2200" dirty="0">
                <a:latin typeface="Arial" charset="0"/>
              </a:rPr>
              <a:t>, </a:t>
            </a:r>
            <a:r>
              <a:rPr lang="en-GB" altLang="en-US" sz="2200" i="1" dirty="0">
                <a:latin typeface="Arial" charset="0"/>
              </a:rPr>
              <a:t>f</a:t>
            </a:r>
            <a:r>
              <a:rPr lang="en-GB" altLang="en-US" baseline="-25000" dirty="0">
                <a:latin typeface="Arial" charset="0"/>
              </a:rPr>
              <a:t>3</a:t>
            </a:r>
            <a:r>
              <a:rPr lang="en-GB" altLang="en-US" sz="2200" dirty="0">
                <a:latin typeface="Arial" charset="0"/>
              </a:rPr>
              <a:t>, …, </a:t>
            </a:r>
            <a:r>
              <a:rPr lang="en-GB" altLang="en-US" sz="2200" i="1" dirty="0" err="1">
                <a:latin typeface="Arial" charset="0"/>
              </a:rPr>
              <a:t>f</a:t>
            </a:r>
            <a:r>
              <a:rPr lang="en-GB" altLang="en-US" i="1" baseline="-25000" dirty="0" err="1">
                <a:latin typeface="Arial" charset="0"/>
              </a:rPr>
              <a:t>n</a:t>
            </a:r>
            <a:r>
              <a:rPr lang="en-GB" altLang="en-US" sz="2200" dirty="0">
                <a:latin typeface="Arial" charset="0"/>
              </a:rPr>
              <a:t> )</a:t>
            </a:r>
          </a:p>
          <a:p>
            <a:pPr>
              <a:spcBef>
                <a:spcPct val="0"/>
              </a:spcBef>
            </a:pPr>
            <a:r>
              <a:rPr lang="id-ID" altLang="en-US" sz="2400" dirty="0" err="1">
                <a:latin typeface="Arial" charset="0"/>
              </a:rPr>
              <a:t>T</a:t>
            </a:r>
            <a:r>
              <a:rPr lang="en-GB" altLang="en-US" sz="2400" dirty="0">
                <a:latin typeface="Arial" charset="0"/>
              </a:rPr>
              <a:t>he features are numeric characteristics</a:t>
            </a:r>
          </a:p>
          <a:p>
            <a:pPr lvl="1">
              <a:spcBef>
                <a:spcPct val="0"/>
              </a:spcBef>
            </a:pPr>
            <a:r>
              <a:rPr lang="en-GB" altLang="en-US" sz="2200" dirty="0">
                <a:latin typeface="Arial" charset="0"/>
              </a:rPr>
              <a:t>feature 1, </a:t>
            </a:r>
            <a:r>
              <a:rPr lang="en-GB" altLang="en-US" sz="2200" i="1" dirty="0">
                <a:latin typeface="Arial" charset="0"/>
              </a:rPr>
              <a:t>f</a:t>
            </a:r>
            <a:r>
              <a:rPr lang="en-GB" altLang="en-US" baseline="-25000" dirty="0">
                <a:latin typeface="Arial" charset="0"/>
              </a:rPr>
              <a:t>1</a:t>
            </a:r>
            <a:r>
              <a:rPr lang="en-GB" altLang="en-US" sz="2200" dirty="0">
                <a:latin typeface="Arial" charset="0"/>
              </a:rPr>
              <a:t> , is number of white pieces</a:t>
            </a:r>
          </a:p>
          <a:p>
            <a:pPr lvl="1">
              <a:spcBef>
                <a:spcPct val="0"/>
              </a:spcBef>
            </a:pPr>
            <a:r>
              <a:rPr lang="en-GB" altLang="en-US" sz="2200" dirty="0">
                <a:latin typeface="Arial" charset="0"/>
              </a:rPr>
              <a:t>feature 2, </a:t>
            </a:r>
            <a:r>
              <a:rPr lang="en-GB" altLang="en-US" sz="2200" i="1" dirty="0">
                <a:latin typeface="Arial" charset="0"/>
              </a:rPr>
              <a:t>f</a:t>
            </a:r>
            <a:r>
              <a:rPr lang="en-GB" altLang="en-US" baseline="-25000" dirty="0">
                <a:latin typeface="Arial" charset="0"/>
              </a:rPr>
              <a:t>2</a:t>
            </a:r>
            <a:r>
              <a:rPr lang="en-GB" altLang="en-US" sz="2200" dirty="0">
                <a:latin typeface="Arial" charset="0"/>
              </a:rPr>
              <a:t> , is number of black pieces</a:t>
            </a:r>
          </a:p>
          <a:p>
            <a:pPr lvl="1">
              <a:spcBef>
                <a:spcPct val="0"/>
              </a:spcBef>
            </a:pPr>
            <a:r>
              <a:rPr lang="en-GB" altLang="en-US" sz="2200" dirty="0">
                <a:latin typeface="Arial" charset="0"/>
              </a:rPr>
              <a:t>feature 3, </a:t>
            </a:r>
            <a:r>
              <a:rPr lang="en-GB" altLang="en-US" sz="2200" i="1" dirty="0">
                <a:latin typeface="Arial" charset="0"/>
              </a:rPr>
              <a:t>f</a:t>
            </a:r>
            <a:r>
              <a:rPr lang="en-GB" altLang="en-US" baseline="-25000" dirty="0">
                <a:latin typeface="Arial" charset="0"/>
              </a:rPr>
              <a:t>3</a:t>
            </a:r>
            <a:r>
              <a:rPr lang="en-GB" altLang="en-US" sz="2200" dirty="0">
                <a:latin typeface="Arial" charset="0"/>
              </a:rPr>
              <a:t> , is f</a:t>
            </a:r>
            <a:r>
              <a:rPr lang="en-GB" altLang="en-US" baseline="-25000" dirty="0">
                <a:latin typeface="Arial" charset="0"/>
              </a:rPr>
              <a:t>1</a:t>
            </a:r>
            <a:r>
              <a:rPr lang="en-GB" altLang="en-US" sz="2200" dirty="0">
                <a:latin typeface="Arial" charset="0"/>
              </a:rPr>
              <a:t>/</a:t>
            </a:r>
            <a:r>
              <a:rPr lang="en-GB" altLang="en-US" sz="2200" i="1" dirty="0">
                <a:latin typeface="Arial" charset="0"/>
              </a:rPr>
              <a:t>f</a:t>
            </a:r>
            <a:r>
              <a:rPr lang="en-GB" altLang="en-US" baseline="-25000" dirty="0">
                <a:latin typeface="Arial" charset="0"/>
              </a:rPr>
              <a:t>2</a:t>
            </a:r>
            <a:endParaRPr lang="en-GB" altLang="en-US" sz="2200" dirty="0">
              <a:latin typeface="Arial" charset="0"/>
            </a:endParaRPr>
          </a:p>
          <a:p>
            <a:pPr lvl="1">
              <a:spcBef>
                <a:spcPct val="0"/>
              </a:spcBef>
            </a:pPr>
            <a:r>
              <a:rPr lang="en-GB" altLang="en-US" sz="2200" dirty="0">
                <a:latin typeface="Arial" charset="0"/>
              </a:rPr>
              <a:t>feature 4, </a:t>
            </a:r>
            <a:r>
              <a:rPr lang="en-GB" altLang="en-US" sz="2200" i="1" dirty="0">
                <a:latin typeface="Arial" charset="0"/>
              </a:rPr>
              <a:t>f</a:t>
            </a:r>
            <a:r>
              <a:rPr lang="en-GB" altLang="en-US" baseline="-25000" dirty="0">
                <a:latin typeface="Arial" charset="0"/>
              </a:rPr>
              <a:t>4</a:t>
            </a:r>
            <a:r>
              <a:rPr lang="en-GB" altLang="en-US" sz="2200" dirty="0">
                <a:latin typeface="Arial" charset="0"/>
              </a:rPr>
              <a:t> , is estimate of "threat" to white king</a:t>
            </a:r>
          </a:p>
          <a:p>
            <a:pPr lvl="1">
              <a:spcBef>
                <a:spcPct val="0"/>
              </a:spcBef>
            </a:pPr>
            <a:r>
              <a:rPr lang="en-GB" altLang="en-US" sz="2200" dirty="0">
                <a:latin typeface="Arial" charset="0"/>
              </a:rPr>
              <a:t>etc.</a:t>
            </a:r>
          </a:p>
        </p:txBody>
      </p:sp>
      <p:sp>
        <p:nvSpPr>
          <p:cNvPr id="6656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81C92FD-6A03-344B-9577-18FE1DF75BDB}" type="slidenum">
              <a:rPr lang="en-GB" altLang="en-US" sz="1400"/>
              <a:pPr/>
              <a:t>65</a:t>
            </a:fld>
            <a:endParaRPr lang="en-GB" altLang="en-US" sz="1400"/>
          </a:p>
        </p:txBody>
      </p:sp>
      <p:sp>
        <p:nvSpPr>
          <p:cNvPr id="22733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More on Evaluation Functions</a:t>
            </a:r>
          </a:p>
        </p:txBody>
      </p:sp>
      <p:pic>
        <p:nvPicPr>
          <p:cNvPr id="66565" name="Picture 6" descr="Chess_mate_in_tw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4633" y="3738563"/>
            <a:ext cx="24384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771341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8" name="Rectangle 2"/>
          <p:cNvSpPr>
            <a:spLocks noGrp="1" noChangeArrowheads="1"/>
          </p:cNvSpPr>
          <p:nvPr>
            <p:ph idx="1"/>
          </p:nvPr>
        </p:nvSpPr>
        <p:spPr/>
        <p:txBody>
          <a:bodyPr>
            <a:normAutofit lnSpcReduction="10000"/>
          </a:bodyPr>
          <a:lstStyle/>
          <a:p>
            <a:pPr>
              <a:lnSpc>
                <a:spcPct val="90000"/>
              </a:lnSpc>
            </a:pPr>
            <a:r>
              <a:rPr lang="en-GB" altLang="en-US" dirty="0">
                <a:latin typeface="Arial" charset="0"/>
              </a:rPr>
              <a:t>A linear evaluation function (LEF) of the features is a weighted sum of </a:t>
            </a:r>
            <a:r>
              <a:rPr lang="en-GB" altLang="en-US" i="1" dirty="0">
                <a:latin typeface="Arial" charset="0"/>
              </a:rPr>
              <a:t>f</a:t>
            </a:r>
            <a:r>
              <a:rPr lang="en-GB" altLang="en-US" baseline="-25000" dirty="0">
                <a:latin typeface="Arial" charset="0"/>
              </a:rPr>
              <a:t>1</a:t>
            </a:r>
            <a:r>
              <a:rPr lang="en-GB" altLang="en-US" dirty="0">
                <a:latin typeface="Arial" charset="0"/>
              </a:rPr>
              <a:t>, </a:t>
            </a:r>
            <a:r>
              <a:rPr lang="en-GB" altLang="en-US" i="1" dirty="0">
                <a:latin typeface="Arial" charset="0"/>
              </a:rPr>
              <a:t>f</a:t>
            </a:r>
            <a:r>
              <a:rPr lang="en-GB" altLang="en-US" baseline="-25000" dirty="0">
                <a:latin typeface="Arial" charset="0"/>
              </a:rPr>
              <a:t>2</a:t>
            </a:r>
            <a:r>
              <a:rPr lang="en-GB" altLang="en-US" dirty="0">
                <a:latin typeface="Arial" charset="0"/>
              </a:rPr>
              <a:t>, </a:t>
            </a:r>
            <a:r>
              <a:rPr lang="en-GB" altLang="en-US" i="1" dirty="0">
                <a:latin typeface="Arial" charset="0"/>
              </a:rPr>
              <a:t>f</a:t>
            </a:r>
            <a:r>
              <a:rPr lang="en-GB" altLang="en-US" baseline="-25000" dirty="0">
                <a:latin typeface="Arial" charset="0"/>
              </a:rPr>
              <a:t>3</a:t>
            </a:r>
            <a:r>
              <a:rPr lang="en-GB" altLang="en-US" dirty="0">
                <a:latin typeface="Arial" charset="0"/>
              </a:rPr>
              <a:t>, ...</a:t>
            </a:r>
            <a:endParaRPr lang="id-ID" altLang="en-US" dirty="0">
              <a:latin typeface="Arial" charset="0"/>
            </a:endParaRPr>
          </a:p>
          <a:p>
            <a:pPr>
              <a:lnSpc>
                <a:spcPct val="90000"/>
              </a:lnSpc>
            </a:pPr>
            <a:endParaRPr lang="en-GB" altLang="en-US" sz="1200" dirty="0">
              <a:latin typeface="Arial" charset="0"/>
            </a:endParaRPr>
          </a:p>
          <a:p>
            <a:pPr>
              <a:lnSpc>
                <a:spcPct val="90000"/>
              </a:lnSpc>
              <a:buFontTx/>
              <a:buNone/>
            </a:pPr>
            <a:r>
              <a:rPr lang="en-GB" altLang="en-US" dirty="0">
                <a:latin typeface="Arial" charset="0"/>
              </a:rPr>
              <a:t>   </a:t>
            </a:r>
            <a:r>
              <a:rPr lang="en-GB" altLang="en-US" sz="2400" i="1" dirty="0">
                <a:latin typeface="Arial" charset="0"/>
              </a:rPr>
              <a:t>w</a:t>
            </a:r>
            <a:r>
              <a:rPr lang="en-GB" altLang="en-US" baseline="-25000" dirty="0">
                <a:latin typeface="Arial" charset="0"/>
              </a:rPr>
              <a:t>1</a:t>
            </a:r>
            <a:r>
              <a:rPr lang="en-GB" altLang="en-US" sz="2400" dirty="0">
                <a:latin typeface="Arial" charset="0"/>
              </a:rPr>
              <a:t> • </a:t>
            </a:r>
            <a:r>
              <a:rPr lang="en-GB" altLang="en-US" sz="2400" i="1" dirty="0">
                <a:latin typeface="Arial" charset="0"/>
              </a:rPr>
              <a:t>f</a:t>
            </a:r>
            <a:r>
              <a:rPr lang="en-GB" altLang="en-US" baseline="-25000" dirty="0">
                <a:latin typeface="Arial" charset="0"/>
              </a:rPr>
              <a:t>1</a:t>
            </a:r>
            <a:r>
              <a:rPr lang="en-GB" altLang="en-US" sz="2400" dirty="0">
                <a:latin typeface="Arial" charset="0"/>
              </a:rPr>
              <a:t> + </a:t>
            </a:r>
            <a:r>
              <a:rPr lang="en-GB" altLang="en-US" sz="2400" i="1" dirty="0">
                <a:latin typeface="Arial" charset="0"/>
              </a:rPr>
              <a:t>w</a:t>
            </a:r>
            <a:r>
              <a:rPr lang="en-GB" altLang="en-US" baseline="-25000" dirty="0">
                <a:latin typeface="Arial" charset="0"/>
              </a:rPr>
              <a:t>2</a:t>
            </a:r>
            <a:r>
              <a:rPr lang="en-GB" altLang="en-US" sz="2400" dirty="0">
                <a:latin typeface="Arial" charset="0"/>
              </a:rPr>
              <a:t> • </a:t>
            </a:r>
            <a:r>
              <a:rPr lang="en-GB" altLang="en-US" sz="2400" i="1" dirty="0">
                <a:latin typeface="Arial" charset="0"/>
              </a:rPr>
              <a:t>f</a:t>
            </a:r>
            <a:r>
              <a:rPr lang="en-GB" altLang="en-US" baseline="-25000" dirty="0">
                <a:latin typeface="Arial" charset="0"/>
              </a:rPr>
              <a:t>2</a:t>
            </a:r>
            <a:r>
              <a:rPr lang="en-GB" altLang="en-US" sz="2400" dirty="0">
                <a:latin typeface="Arial" charset="0"/>
              </a:rPr>
              <a:t> + </a:t>
            </a:r>
            <a:r>
              <a:rPr lang="en-GB" altLang="en-US" sz="2400" i="1" dirty="0">
                <a:latin typeface="Arial" charset="0"/>
              </a:rPr>
              <a:t>w</a:t>
            </a:r>
            <a:r>
              <a:rPr lang="en-GB" altLang="en-US" baseline="-25000" dirty="0">
                <a:latin typeface="Arial" charset="0"/>
              </a:rPr>
              <a:t>3</a:t>
            </a:r>
            <a:r>
              <a:rPr lang="en-GB" altLang="en-US" sz="2400" dirty="0">
                <a:latin typeface="Arial" charset="0"/>
              </a:rPr>
              <a:t> • </a:t>
            </a:r>
            <a:r>
              <a:rPr lang="en-GB" altLang="en-US" sz="2400" i="1" dirty="0">
                <a:latin typeface="Arial" charset="0"/>
              </a:rPr>
              <a:t>f</a:t>
            </a:r>
            <a:r>
              <a:rPr lang="en-GB" altLang="en-US" baseline="-25000" dirty="0">
                <a:latin typeface="Arial" charset="0"/>
              </a:rPr>
              <a:t>3</a:t>
            </a:r>
            <a:r>
              <a:rPr lang="en-GB" altLang="en-US" sz="2400" dirty="0">
                <a:latin typeface="Arial" charset="0"/>
              </a:rPr>
              <a:t> + … + </a:t>
            </a:r>
            <a:r>
              <a:rPr lang="en-GB" altLang="en-US" sz="2400" i="1" dirty="0" err="1">
                <a:latin typeface="Arial" charset="0"/>
              </a:rPr>
              <a:t>w</a:t>
            </a:r>
            <a:r>
              <a:rPr lang="en-GB" altLang="en-US" baseline="-25000" dirty="0" err="1">
                <a:latin typeface="Arial" charset="0"/>
              </a:rPr>
              <a:t>n</a:t>
            </a:r>
            <a:r>
              <a:rPr lang="en-GB" altLang="en-US" sz="2400" dirty="0">
                <a:latin typeface="Arial" charset="0"/>
              </a:rPr>
              <a:t> • </a:t>
            </a:r>
            <a:r>
              <a:rPr lang="en-GB" altLang="en-US" sz="2400" i="1" dirty="0" err="1">
                <a:latin typeface="Arial" charset="0"/>
              </a:rPr>
              <a:t>f</a:t>
            </a:r>
            <a:r>
              <a:rPr lang="en-GB" altLang="en-US" baseline="-25000" dirty="0" err="1">
                <a:latin typeface="Arial" charset="0"/>
              </a:rPr>
              <a:t>n</a:t>
            </a:r>
            <a:endParaRPr lang="en-GB" altLang="en-US" dirty="0">
              <a:latin typeface="Arial" charset="0"/>
            </a:endParaRPr>
          </a:p>
          <a:p>
            <a:pPr lvl="1">
              <a:lnSpc>
                <a:spcPct val="90000"/>
              </a:lnSpc>
            </a:pPr>
            <a:r>
              <a:rPr lang="en-GB" altLang="en-US" dirty="0">
                <a:latin typeface="Arial" charset="0"/>
              </a:rPr>
              <a:t>where </a:t>
            </a:r>
            <a:r>
              <a:rPr lang="en-GB" altLang="en-US" i="1" dirty="0">
                <a:latin typeface="Arial" charset="0"/>
              </a:rPr>
              <a:t>f</a:t>
            </a:r>
            <a:r>
              <a:rPr lang="en-GB" altLang="en-US" baseline="-25000" dirty="0">
                <a:latin typeface="Arial" charset="0"/>
              </a:rPr>
              <a:t>1</a:t>
            </a:r>
            <a:r>
              <a:rPr lang="en-GB" altLang="en-US" dirty="0">
                <a:latin typeface="Arial" charset="0"/>
              </a:rPr>
              <a:t>, </a:t>
            </a:r>
            <a:r>
              <a:rPr lang="en-GB" altLang="en-US" i="1" dirty="0">
                <a:latin typeface="Arial" charset="0"/>
              </a:rPr>
              <a:t>f</a:t>
            </a:r>
            <a:r>
              <a:rPr lang="en-GB" altLang="en-US" baseline="-25000" dirty="0">
                <a:latin typeface="Arial" charset="0"/>
              </a:rPr>
              <a:t>2</a:t>
            </a:r>
            <a:r>
              <a:rPr lang="en-GB" altLang="en-US" dirty="0">
                <a:latin typeface="Arial" charset="0"/>
              </a:rPr>
              <a:t>, …, </a:t>
            </a:r>
            <a:r>
              <a:rPr lang="en-GB" altLang="en-US" i="1" dirty="0" err="1">
                <a:latin typeface="Arial" charset="0"/>
              </a:rPr>
              <a:t>f</a:t>
            </a:r>
            <a:r>
              <a:rPr lang="en-GB" altLang="en-US" baseline="-25000" dirty="0" err="1">
                <a:latin typeface="Arial" charset="0"/>
              </a:rPr>
              <a:t>n</a:t>
            </a:r>
            <a:r>
              <a:rPr lang="en-GB" altLang="en-US" dirty="0">
                <a:latin typeface="Arial" charset="0"/>
              </a:rPr>
              <a:t> are the features</a:t>
            </a:r>
          </a:p>
          <a:p>
            <a:pPr lvl="1">
              <a:lnSpc>
                <a:spcPct val="90000"/>
              </a:lnSpc>
            </a:pPr>
            <a:r>
              <a:rPr lang="en-GB" altLang="en-US" dirty="0">
                <a:latin typeface="Arial" charset="0"/>
              </a:rPr>
              <a:t>and </a:t>
            </a:r>
            <a:r>
              <a:rPr lang="en-GB" altLang="en-US" i="1" dirty="0">
                <a:latin typeface="Arial" charset="0"/>
              </a:rPr>
              <a:t>w</a:t>
            </a:r>
            <a:r>
              <a:rPr lang="en-GB" altLang="en-US" baseline="-25000" dirty="0">
                <a:latin typeface="Arial" charset="0"/>
              </a:rPr>
              <a:t>1</a:t>
            </a:r>
            <a:r>
              <a:rPr lang="en-GB" altLang="en-US" dirty="0">
                <a:latin typeface="Arial" charset="0"/>
              </a:rPr>
              <a:t>, </a:t>
            </a:r>
            <a:r>
              <a:rPr lang="en-GB" altLang="en-US" i="1" dirty="0">
                <a:latin typeface="Arial" charset="0"/>
              </a:rPr>
              <a:t>w</a:t>
            </a:r>
            <a:r>
              <a:rPr lang="en-GB" altLang="en-US" baseline="-25000" dirty="0">
                <a:latin typeface="Arial" charset="0"/>
              </a:rPr>
              <a:t>2</a:t>
            </a:r>
            <a:r>
              <a:rPr lang="en-GB" altLang="en-US" dirty="0">
                <a:latin typeface="Arial" charset="0"/>
              </a:rPr>
              <a:t>, …, </a:t>
            </a:r>
            <a:r>
              <a:rPr lang="en-GB" altLang="en-US" i="1" dirty="0" err="1">
                <a:latin typeface="Arial" charset="0"/>
              </a:rPr>
              <a:t>w</a:t>
            </a:r>
            <a:r>
              <a:rPr lang="en-GB" altLang="en-US" baseline="-25000" dirty="0" err="1">
                <a:latin typeface="Arial" charset="0"/>
              </a:rPr>
              <a:t>n</a:t>
            </a:r>
            <a:r>
              <a:rPr lang="en-GB" altLang="en-US" dirty="0">
                <a:latin typeface="Arial" charset="0"/>
              </a:rPr>
              <a:t> are the weights</a:t>
            </a:r>
          </a:p>
          <a:p>
            <a:pPr>
              <a:lnSpc>
                <a:spcPct val="90000"/>
              </a:lnSpc>
            </a:pPr>
            <a:endParaRPr lang="id-ID" altLang="en-US" dirty="0">
              <a:latin typeface="Arial" charset="0"/>
            </a:endParaRPr>
          </a:p>
          <a:p>
            <a:pPr>
              <a:lnSpc>
                <a:spcPct val="90000"/>
              </a:lnSpc>
            </a:pPr>
            <a:r>
              <a:rPr lang="en-GB" altLang="en-US" dirty="0">
                <a:latin typeface="Arial" charset="0"/>
              </a:rPr>
              <a:t>More important features get more weight.</a:t>
            </a:r>
          </a:p>
          <a:p>
            <a:pPr>
              <a:lnSpc>
                <a:spcPct val="90000"/>
              </a:lnSpc>
            </a:pPr>
            <a:endParaRPr lang="en-GB" altLang="en-US" dirty="0">
              <a:latin typeface="Arial" charset="0"/>
            </a:endParaRPr>
          </a:p>
          <a:p>
            <a:pPr>
              <a:lnSpc>
                <a:spcPct val="90000"/>
              </a:lnSpc>
            </a:pPr>
            <a:r>
              <a:rPr lang="en-GB" altLang="en-US" dirty="0">
                <a:latin typeface="Arial" charset="0"/>
              </a:rPr>
              <a:t>Is using LEF a reasonable thing to do?</a:t>
            </a:r>
          </a:p>
        </p:txBody>
      </p:sp>
      <p:sp>
        <p:nvSpPr>
          <p:cNvPr id="67586" name="Slide Number Placeholder 6"/>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E626A0A-B804-3346-BC63-08557181C110}" type="slidenum">
              <a:rPr lang="en-GB" altLang="en-US" sz="1400"/>
              <a:pPr/>
              <a:t>66</a:t>
            </a:fld>
            <a:endParaRPr lang="en-GB" altLang="en-US" sz="1400"/>
          </a:p>
        </p:txBody>
      </p:sp>
      <p:sp>
        <p:nvSpPr>
          <p:cNvPr id="22835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Linear Evaluation Functions</a:t>
            </a:r>
          </a:p>
        </p:txBody>
      </p:sp>
    </p:spTree>
    <p:extLst>
      <p:ext uri="{BB962C8B-B14F-4D97-AF65-F5344CB8AC3E}">
        <p14:creationId xmlns:p14="http://schemas.microsoft.com/office/powerpoint/2010/main" val="117040764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p:cNvSpPr>
            <a:spLocks noGrp="1" noChangeArrowheads="1"/>
          </p:cNvSpPr>
          <p:nvPr>
            <p:ph idx="1"/>
          </p:nvPr>
        </p:nvSpPr>
        <p:spPr/>
        <p:txBody>
          <a:bodyPr/>
          <a:lstStyle/>
          <a:p>
            <a:r>
              <a:rPr lang="en-GB" altLang="en-US">
                <a:latin typeface="Arial" charset="0"/>
              </a:rPr>
              <a:t>The quality of play depends directly on the quality of the evaluation function</a:t>
            </a:r>
          </a:p>
          <a:p>
            <a:pPr lvl="4"/>
            <a:endParaRPr lang="en-GB" altLang="en-US">
              <a:latin typeface="Arial" charset="0"/>
            </a:endParaRPr>
          </a:p>
          <a:p>
            <a:r>
              <a:rPr lang="en-GB" altLang="en-US">
                <a:latin typeface="Arial" charset="0"/>
              </a:rPr>
              <a:t>To build an evaluation function we have to:</a:t>
            </a:r>
          </a:p>
          <a:p>
            <a:pPr lvl="1">
              <a:buFontTx/>
              <a:buNone/>
            </a:pPr>
            <a:r>
              <a:rPr lang="en-GB" altLang="en-US">
                <a:latin typeface="Arial" charset="0"/>
              </a:rPr>
              <a:t>1. Construct good features using expert knowledge</a:t>
            </a:r>
          </a:p>
          <a:p>
            <a:pPr lvl="1">
              <a:buFontTx/>
              <a:buNone/>
            </a:pPr>
            <a:r>
              <a:rPr lang="en-GB" altLang="en-US">
                <a:latin typeface="Arial" charset="0"/>
              </a:rPr>
              <a:t>2. Pick or </a:t>
            </a:r>
            <a:r>
              <a:rPr lang="en-GB" altLang="en-US" u="sng">
                <a:latin typeface="Arial" charset="0"/>
              </a:rPr>
              <a:t>learn</a:t>
            </a:r>
            <a:r>
              <a:rPr lang="en-GB" altLang="en-US">
                <a:latin typeface="Arial" charset="0"/>
              </a:rPr>
              <a:t> good weights.</a:t>
            </a:r>
          </a:p>
        </p:txBody>
      </p:sp>
      <p:sp>
        <p:nvSpPr>
          <p:cNvPr id="6861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BA6F1470-5579-264D-B54E-998013A7B934}" type="slidenum">
              <a:rPr lang="en-GB" altLang="en-US" sz="1400"/>
              <a:pPr/>
              <a:t>67</a:t>
            </a:fld>
            <a:endParaRPr lang="en-GB" altLang="en-US" sz="1400"/>
          </a:p>
        </p:txBody>
      </p:sp>
      <p:sp>
        <p:nvSpPr>
          <p:cNvPr id="22937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Linear Evaluation Functions (2)</a:t>
            </a:r>
          </a:p>
        </p:txBody>
      </p:sp>
    </p:spTree>
    <p:extLst>
      <p:ext uri="{BB962C8B-B14F-4D97-AF65-F5344CB8AC3E}">
        <p14:creationId xmlns:p14="http://schemas.microsoft.com/office/powerpoint/2010/main" val="9103257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Rectangle 2"/>
          <p:cNvSpPr>
            <a:spLocks noGrp="1" noChangeArrowheads="1"/>
          </p:cNvSpPr>
          <p:nvPr>
            <p:ph idx="1"/>
          </p:nvPr>
        </p:nvSpPr>
        <p:spPr/>
        <p:txBody>
          <a:bodyPr/>
          <a:lstStyle/>
          <a:p>
            <a:pPr>
              <a:spcBef>
                <a:spcPts val="600"/>
              </a:spcBef>
            </a:pPr>
            <a:r>
              <a:rPr lang="en-GB" altLang="en-US" dirty="0">
                <a:latin typeface="Arial" charset="0"/>
              </a:rPr>
              <a:t>How could we learn these weights?</a:t>
            </a:r>
          </a:p>
          <a:p>
            <a:pPr>
              <a:spcBef>
                <a:spcPts val="600"/>
              </a:spcBef>
            </a:pPr>
            <a:r>
              <a:rPr lang="en-GB" altLang="en-US" dirty="0">
                <a:latin typeface="Arial" charset="0"/>
              </a:rPr>
              <a:t>Basic idea:</a:t>
            </a:r>
          </a:p>
          <a:p>
            <a:pPr>
              <a:spcBef>
                <a:spcPts val="600"/>
              </a:spcBef>
              <a:buNone/>
            </a:pPr>
            <a:r>
              <a:rPr lang="en-GB" altLang="en-US" dirty="0">
                <a:latin typeface="Arial" charset="0"/>
              </a:rPr>
              <a:t>    </a:t>
            </a:r>
            <a:r>
              <a:rPr lang="en-GB" altLang="en-US" sz="2400" dirty="0">
                <a:solidFill>
                  <a:schemeClr val="accent2"/>
                </a:solidFill>
                <a:latin typeface="Arial" charset="0"/>
              </a:rPr>
              <a:t>Play a lot of games against an opponent.</a:t>
            </a:r>
          </a:p>
          <a:p>
            <a:pPr lvl="1">
              <a:spcBef>
                <a:spcPts val="600"/>
              </a:spcBef>
              <a:buNone/>
            </a:pPr>
            <a:r>
              <a:rPr lang="en-GB" altLang="en-US" dirty="0">
                <a:solidFill>
                  <a:schemeClr val="accent2"/>
                </a:solidFill>
                <a:latin typeface="Arial" charset="0"/>
              </a:rPr>
              <a:t>For every move (or game), look at:</a:t>
            </a:r>
          </a:p>
          <a:p>
            <a:pPr lvl="1">
              <a:spcBef>
                <a:spcPts val="600"/>
              </a:spcBef>
              <a:buNone/>
            </a:pPr>
            <a:r>
              <a:rPr lang="en-GB" altLang="en-US" i="1" dirty="0">
                <a:solidFill>
                  <a:schemeClr val="accent2"/>
                </a:solidFill>
                <a:latin typeface="Arial" charset="0"/>
              </a:rPr>
              <a:t>  error</a:t>
            </a:r>
            <a:r>
              <a:rPr lang="en-GB" altLang="en-US" dirty="0">
                <a:solidFill>
                  <a:schemeClr val="accent2"/>
                </a:solidFill>
                <a:latin typeface="Arial" charset="0"/>
              </a:rPr>
              <a:t> = </a:t>
            </a:r>
            <a:r>
              <a:rPr lang="en-GB" altLang="en-US" i="1" dirty="0">
                <a:solidFill>
                  <a:schemeClr val="accent2"/>
                </a:solidFill>
                <a:latin typeface="Arial" charset="0"/>
              </a:rPr>
              <a:t>true outcome</a:t>
            </a:r>
            <a:r>
              <a:rPr lang="en-GB" altLang="en-US" dirty="0">
                <a:solidFill>
                  <a:schemeClr val="accent2"/>
                </a:solidFill>
                <a:latin typeface="Arial" charset="0"/>
              </a:rPr>
              <a:t> - </a:t>
            </a:r>
            <a:r>
              <a:rPr lang="en-GB" altLang="en-US" i="1" dirty="0">
                <a:solidFill>
                  <a:schemeClr val="accent2"/>
                </a:solidFill>
                <a:latin typeface="Arial" charset="0"/>
              </a:rPr>
              <a:t>evaluation function</a:t>
            </a:r>
            <a:endParaRPr lang="en-GB" altLang="en-US" dirty="0">
              <a:solidFill>
                <a:schemeClr val="accent2"/>
              </a:solidFill>
              <a:latin typeface="Arial" charset="0"/>
            </a:endParaRPr>
          </a:p>
          <a:p>
            <a:pPr lvl="2">
              <a:spcBef>
                <a:spcPts val="600"/>
              </a:spcBef>
            </a:pPr>
            <a:r>
              <a:rPr lang="en-GB" altLang="en-US" dirty="0">
                <a:solidFill>
                  <a:schemeClr val="accent2"/>
                </a:solidFill>
                <a:latin typeface="Arial" charset="0"/>
              </a:rPr>
              <a:t>if </a:t>
            </a:r>
            <a:r>
              <a:rPr lang="en-GB" altLang="en-US" i="1" dirty="0">
                <a:solidFill>
                  <a:schemeClr val="accent2"/>
                </a:solidFill>
                <a:latin typeface="Arial" charset="0"/>
              </a:rPr>
              <a:t>error</a:t>
            </a:r>
            <a:r>
              <a:rPr lang="en-GB" altLang="en-US" dirty="0">
                <a:solidFill>
                  <a:schemeClr val="accent2"/>
                </a:solidFill>
                <a:latin typeface="Arial" charset="0"/>
              </a:rPr>
              <a:t> is positive (underestimating), adjust weights to increase the evaluation function</a:t>
            </a:r>
          </a:p>
          <a:p>
            <a:pPr lvl="2">
              <a:spcBef>
                <a:spcPts val="600"/>
              </a:spcBef>
            </a:pPr>
            <a:r>
              <a:rPr lang="en-GB" altLang="en-US" dirty="0">
                <a:solidFill>
                  <a:schemeClr val="accent2"/>
                </a:solidFill>
                <a:latin typeface="Arial" charset="0"/>
              </a:rPr>
              <a:t>if </a:t>
            </a:r>
            <a:r>
              <a:rPr lang="en-GB" altLang="en-US" i="1" dirty="0">
                <a:solidFill>
                  <a:schemeClr val="accent2"/>
                </a:solidFill>
                <a:latin typeface="Arial" charset="0"/>
              </a:rPr>
              <a:t>error</a:t>
            </a:r>
            <a:r>
              <a:rPr lang="en-GB" altLang="en-US" dirty="0">
                <a:solidFill>
                  <a:schemeClr val="accent2"/>
                </a:solidFill>
                <a:latin typeface="Arial" charset="0"/>
              </a:rPr>
              <a:t> is zero, do nothing</a:t>
            </a:r>
          </a:p>
          <a:p>
            <a:pPr lvl="2">
              <a:spcBef>
                <a:spcPts val="600"/>
              </a:spcBef>
            </a:pPr>
            <a:r>
              <a:rPr lang="en-GB" altLang="en-US" dirty="0">
                <a:solidFill>
                  <a:schemeClr val="accent2"/>
                </a:solidFill>
                <a:latin typeface="Arial" charset="0"/>
              </a:rPr>
              <a:t>if </a:t>
            </a:r>
            <a:r>
              <a:rPr lang="en-GB" altLang="en-US" i="1" dirty="0">
                <a:solidFill>
                  <a:schemeClr val="accent2"/>
                </a:solidFill>
                <a:latin typeface="Arial" charset="0"/>
              </a:rPr>
              <a:t>error</a:t>
            </a:r>
            <a:r>
              <a:rPr lang="en-GB" altLang="en-US" dirty="0">
                <a:solidFill>
                  <a:schemeClr val="accent2"/>
                </a:solidFill>
                <a:latin typeface="Arial" charset="0"/>
              </a:rPr>
              <a:t> is negative (overestimating), adjust weights to decrease the evaluation function</a:t>
            </a:r>
            <a:endParaRPr lang="id-ID" altLang="en-US" dirty="0">
              <a:solidFill>
                <a:schemeClr val="accent2"/>
              </a:solidFill>
              <a:latin typeface="Arial" charset="0"/>
            </a:endParaRPr>
          </a:p>
          <a:p>
            <a:pPr>
              <a:spcBef>
                <a:spcPts val="600"/>
              </a:spcBef>
            </a:pPr>
            <a:r>
              <a:rPr lang="id-ID" altLang="en-US" dirty="0" err="1">
                <a:latin typeface="Arial" charset="0"/>
              </a:rPr>
              <a:t>Other</a:t>
            </a:r>
            <a:r>
              <a:rPr lang="id-ID" altLang="en-US" dirty="0">
                <a:latin typeface="Arial" charset="0"/>
              </a:rPr>
              <a:t> </a:t>
            </a:r>
            <a:r>
              <a:rPr lang="id-ID" altLang="en-US" dirty="0" err="1">
                <a:latin typeface="Arial" charset="0"/>
              </a:rPr>
              <a:t>ways</a:t>
            </a:r>
            <a:r>
              <a:rPr lang="id-ID" altLang="en-US" dirty="0">
                <a:latin typeface="Arial" charset="0"/>
              </a:rPr>
              <a:t> are </a:t>
            </a:r>
            <a:r>
              <a:rPr lang="id-ID" altLang="en-US" dirty="0" err="1">
                <a:latin typeface="Arial" charset="0"/>
              </a:rPr>
              <a:t>possible</a:t>
            </a:r>
            <a:r>
              <a:rPr lang="id-ID" altLang="en-US" dirty="0">
                <a:latin typeface="Arial" charset="0"/>
              </a:rPr>
              <a:t>, e.g. </a:t>
            </a:r>
            <a:r>
              <a:rPr lang="id-ID" altLang="en-US" dirty="0" err="1">
                <a:latin typeface="Arial" charset="0"/>
              </a:rPr>
              <a:t>using</a:t>
            </a:r>
            <a:r>
              <a:rPr lang="id-ID" altLang="en-US" dirty="0">
                <a:latin typeface="Arial" charset="0"/>
              </a:rPr>
              <a:t> GA</a:t>
            </a:r>
            <a:endParaRPr lang="en-GB" altLang="en-US" dirty="0">
              <a:latin typeface="Arial" charset="0"/>
            </a:endParaRPr>
          </a:p>
        </p:txBody>
      </p:sp>
      <p:sp>
        <p:nvSpPr>
          <p:cNvPr id="6963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ABE1245-10F7-6C4F-856E-23C322FE3A34}" type="slidenum">
              <a:rPr lang="en-GB" altLang="en-US" sz="1400"/>
              <a:pPr/>
              <a:t>68</a:t>
            </a:fld>
            <a:endParaRPr lang="en-GB" altLang="en-US" sz="1400"/>
          </a:p>
        </p:txBody>
      </p:sp>
      <p:sp>
        <p:nvSpPr>
          <p:cNvPr id="23040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Learning the Weights in LEF</a:t>
            </a:r>
          </a:p>
        </p:txBody>
      </p:sp>
    </p:spTree>
    <p:extLst>
      <p:ext uri="{BB962C8B-B14F-4D97-AF65-F5344CB8AC3E}">
        <p14:creationId xmlns:p14="http://schemas.microsoft.com/office/powerpoint/2010/main" val="976114554"/>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altLang="zh-CN" dirty="0"/>
              <a:t>Nondeterministic games: backgammon</a:t>
            </a:r>
            <a:endParaRPr lang="en-US" dirty="0"/>
          </a:p>
        </p:txBody>
      </p:sp>
      <p:sp>
        <p:nvSpPr>
          <p:cNvPr id="30724" name="Slide Number Placeholder 5"/>
          <p:cNvSpPr>
            <a:spLocks noGrp="1"/>
          </p:cNvSpPr>
          <p:nvPr>
            <p:ph type="sldNum" sz="quarter" idx="12"/>
          </p:nvPr>
        </p:nvSpPr>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6EF5C3DE-56D3-A648-B7B0-E76BBA0401E8}" type="slidenum">
              <a:rPr lang="zh-CN" altLang="en-US">
                <a:latin typeface="Garamond" charset="0"/>
                <a:ea typeface="宋体" charset="-122"/>
              </a:rPr>
              <a:pPr eaLnBrk="1" hangingPunct="1"/>
              <a:t>69</a:t>
            </a:fld>
            <a:endParaRPr lang="en-US" altLang="zh-CN">
              <a:latin typeface="Garamond" charset="0"/>
              <a:ea typeface="宋体" charset="-122"/>
            </a:endParaRPr>
          </a:p>
        </p:txBody>
      </p:sp>
      <p:pic>
        <p:nvPicPr>
          <p:cNvPr id="30726" name="Picture 8" descr="http://www.bkgm.com/rules/rulfig1.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2337213"/>
            <a:ext cx="3657600" cy="3071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7" name="Rectangle 8"/>
          <p:cNvSpPr>
            <a:spLocks noChangeArrowheads="1"/>
          </p:cNvSpPr>
          <p:nvPr/>
        </p:nvSpPr>
        <p:spPr bwMode="auto">
          <a:xfrm>
            <a:off x="2438400" y="5613813"/>
            <a:ext cx="73914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tLang="en-US" b="1"/>
              <a:t>The object of the game is move all your checkers into your own home board and then bear them off. The first player to bear off all of their checkers wins the game.</a:t>
            </a:r>
          </a:p>
        </p:txBody>
      </p:sp>
      <p:pic>
        <p:nvPicPr>
          <p:cNvPr id="30728" name="Picture 10" descr="http://www.bkgm.com/rules/rulfig3.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2489612"/>
            <a:ext cx="364490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a:t>
            </a:r>
          </a:p>
        </p:txBody>
      </p:sp>
    </p:spTree>
    <p:extLst>
      <p:ext uri="{BB962C8B-B14F-4D97-AF65-F5344CB8AC3E}">
        <p14:creationId xmlns:p14="http://schemas.microsoft.com/office/powerpoint/2010/main" val="522825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idx="1"/>
          </p:nvPr>
        </p:nvSpPr>
        <p:spPr>
          <a:xfrm>
            <a:off x="838200" y="1825624"/>
            <a:ext cx="10515600" cy="4530725"/>
          </a:xfrm>
        </p:spPr>
        <p:txBody>
          <a:bodyPr>
            <a:normAutofit fontScale="92500" lnSpcReduction="10000"/>
          </a:bodyPr>
          <a:lstStyle/>
          <a:p>
            <a:pPr>
              <a:lnSpc>
                <a:spcPct val="80000"/>
              </a:lnSpc>
            </a:pPr>
            <a:r>
              <a:rPr lang="en-GB" altLang="en-US" sz="2400" dirty="0">
                <a:latin typeface="Arial" charset="0"/>
              </a:rPr>
              <a:t>What's the new aspect to the search problem?</a:t>
            </a:r>
          </a:p>
          <a:p>
            <a:pPr lvl="1">
              <a:lnSpc>
                <a:spcPct val="80000"/>
              </a:lnSpc>
            </a:pPr>
            <a:r>
              <a:rPr lang="en-GB" altLang="en-US" sz="2000" b="1" dirty="0">
                <a:latin typeface="Arial" charset="0"/>
              </a:rPr>
              <a:t>There’s an opponent we cannot control!</a:t>
            </a:r>
            <a:endParaRPr lang="en-GB" altLang="en-US" sz="20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endParaRPr lang="en-GB" altLang="en-US" sz="2400" dirty="0">
              <a:latin typeface="Arial" charset="0"/>
            </a:endParaRPr>
          </a:p>
          <a:p>
            <a:pPr>
              <a:lnSpc>
                <a:spcPct val="80000"/>
              </a:lnSpc>
            </a:pPr>
            <a:r>
              <a:rPr lang="en-GB" altLang="en-US" sz="2400" dirty="0">
                <a:latin typeface="Arial" charset="0"/>
              </a:rPr>
              <a:t>Games vs. search problems</a:t>
            </a:r>
          </a:p>
          <a:p>
            <a:pPr lvl="1">
              <a:lnSpc>
                <a:spcPct val="80000"/>
              </a:lnSpc>
              <a:spcAft>
                <a:spcPct val="20000"/>
              </a:spcAft>
            </a:pPr>
            <a:r>
              <a:rPr lang="en-GB" altLang="en-US" sz="2000" dirty="0">
                <a:latin typeface="Arial" charset="0"/>
              </a:rPr>
              <a:t>“unpredictable” opponent </a:t>
            </a:r>
            <a:r>
              <a:rPr lang="en-GB" altLang="en-US" sz="2000" dirty="0">
                <a:latin typeface="Arial" charset="0"/>
                <a:sym typeface="Wingdings" charset="2"/>
              </a:rPr>
              <a:t> solution is contingency plan</a:t>
            </a:r>
            <a:endParaRPr lang="en-GB" altLang="en-US" sz="2000" dirty="0">
              <a:latin typeface="Arial" charset="0"/>
            </a:endParaRPr>
          </a:p>
          <a:p>
            <a:pPr lvl="1">
              <a:lnSpc>
                <a:spcPct val="80000"/>
              </a:lnSpc>
              <a:spcBef>
                <a:spcPct val="0"/>
              </a:spcBef>
            </a:pPr>
            <a:r>
              <a:rPr lang="en-GB" altLang="en-US" sz="2000" u="sng" dirty="0">
                <a:latin typeface="Arial" charset="0"/>
              </a:rPr>
              <a:t>limited time</a:t>
            </a:r>
            <a:r>
              <a:rPr lang="en-GB" altLang="en-US" sz="2000" dirty="0">
                <a:latin typeface="Arial" charset="0"/>
              </a:rPr>
              <a:t> to make decisions </a:t>
            </a:r>
            <a:r>
              <a:rPr lang="en-GB" altLang="en-US" sz="2000" dirty="0">
                <a:latin typeface="Arial" charset="0"/>
                <a:sym typeface="Wingdings" charset="2"/>
              </a:rPr>
              <a:t> approximation, pruning, …</a:t>
            </a:r>
            <a:endParaRPr lang="en-GB" altLang="en-US" sz="2000" dirty="0">
              <a:latin typeface="Arial" charset="0"/>
            </a:endParaRPr>
          </a:p>
        </p:txBody>
      </p:sp>
      <p:sp>
        <p:nvSpPr>
          <p:cNvPr id="717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3FB522CB-3A9F-8B4E-8774-3748AF6100A8}" type="slidenum">
              <a:rPr lang="en-GB" altLang="en-US" sz="1400"/>
              <a:pPr/>
              <a:t>7</a:t>
            </a:fld>
            <a:endParaRPr lang="en-GB" altLang="en-US" sz="1400"/>
          </a:p>
        </p:txBody>
      </p:sp>
      <p:sp>
        <p:nvSpPr>
          <p:cNvPr id="19968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Game Tree Representation</a:t>
            </a:r>
          </a:p>
        </p:txBody>
      </p:sp>
      <p:grpSp>
        <p:nvGrpSpPr>
          <p:cNvPr id="7173" name="Group 37"/>
          <p:cNvGrpSpPr>
            <a:grpSpLocks/>
          </p:cNvGrpSpPr>
          <p:nvPr/>
        </p:nvGrpSpPr>
        <p:grpSpPr bwMode="auto">
          <a:xfrm>
            <a:off x="4267200" y="2286000"/>
            <a:ext cx="3276600" cy="2667000"/>
            <a:chOff x="1344" y="1728"/>
            <a:chExt cx="2064" cy="1680"/>
          </a:xfrm>
        </p:grpSpPr>
        <p:sp>
          <p:nvSpPr>
            <p:cNvPr id="7174" name="Oval 5"/>
            <p:cNvSpPr>
              <a:spLocks noChangeArrowheads="1"/>
            </p:cNvSpPr>
            <p:nvPr/>
          </p:nvSpPr>
          <p:spPr bwMode="auto">
            <a:xfrm>
              <a:off x="2688" y="1728"/>
              <a:ext cx="240" cy="240"/>
            </a:xfrm>
            <a:prstGeom prst="ellipse">
              <a:avLst/>
            </a:prstGeom>
            <a:solidFill>
              <a:srgbClr val="00B0F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75" name="Oval 7"/>
            <p:cNvSpPr>
              <a:spLocks noChangeArrowheads="1"/>
            </p:cNvSpPr>
            <p:nvPr/>
          </p:nvSpPr>
          <p:spPr bwMode="auto">
            <a:xfrm>
              <a:off x="2112" y="2112"/>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76" name="Oval 8"/>
            <p:cNvSpPr>
              <a:spLocks noChangeArrowheads="1"/>
            </p:cNvSpPr>
            <p:nvPr/>
          </p:nvSpPr>
          <p:spPr bwMode="auto">
            <a:xfrm>
              <a:off x="2448" y="2112"/>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77" name="Oval 9"/>
            <p:cNvSpPr>
              <a:spLocks noChangeArrowheads="1"/>
            </p:cNvSpPr>
            <p:nvPr/>
          </p:nvSpPr>
          <p:spPr bwMode="auto">
            <a:xfrm>
              <a:off x="2784" y="2112"/>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78" name="Oval 10"/>
            <p:cNvSpPr>
              <a:spLocks noChangeArrowheads="1"/>
            </p:cNvSpPr>
            <p:nvPr/>
          </p:nvSpPr>
          <p:spPr bwMode="auto">
            <a:xfrm>
              <a:off x="1344" y="2544"/>
              <a:ext cx="240" cy="240"/>
            </a:xfrm>
            <a:prstGeom prst="ellipse">
              <a:avLst/>
            </a:prstGeom>
            <a:solidFill>
              <a:srgbClr val="00B0F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79" name="Oval 11"/>
            <p:cNvSpPr>
              <a:spLocks noChangeArrowheads="1"/>
            </p:cNvSpPr>
            <p:nvPr/>
          </p:nvSpPr>
          <p:spPr bwMode="auto">
            <a:xfrm>
              <a:off x="1680" y="2544"/>
              <a:ext cx="240" cy="240"/>
            </a:xfrm>
            <a:prstGeom prst="ellipse">
              <a:avLst/>
            </a:prstGeom>
            <a:solidFill>
              <a:srgbClr val="00B0F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0" name="Oval 12"/>
            <p:cNvSpPr>
              <a:spLocks noChangeArrowheads="1"/>
            </p:cNvSpPr>
            <p:nvPr/>
          </p:nvSpPr>
          <p:spPr bwMode="auto">
            <a:xfrm>
              <a:off x="2016" y="2544"/>
              <a:ext cx="240" cy="240"/>
            </a:xfrm>
            <a:prstGeom prst="ellipse">
              <a:avLst/>
            </a:prstGeom>
            <a:solidFill>
              <a:srgbClr val="00B0F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1" name="Oval 13"/>
            <p:cNvSpPr>
              <a:spLocks noChangeArrowheads="1"/>
            </p:cNvSpPr>
            <p:nvPr/>
          </p:nvSpPr>
          <p:spPr bwMode="auto">
            <a:xfrm>
              <a:off x="2496" y="2544"/>
              <a:ext cx="240" cy="240"/>
            </a:xfrm>
            <a:prstGeom prst="ellipse">
              <a:avLst/>
            </a:prstGeom>
            <a:solidFill>
              <a:srgbClr val="00B0F0"/>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2" name="Oval 14"/>
            <p:cNvSpPr>
              <a:spLocks noChangeArrowheads="1"/>
            </p:cNvSpPr>
            <p:nvPr/>
          </p:nvSpPr>
          <p:spPr bwMode="auto">
            <a:xfrm>
              <a:off x="2112" y="2976"/>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3" name="Oval 15"/>
            <p:cNvSpPr>
              <a:spLocks noChangeArrowheads="1"/>
            </p:cNvSpPr>
            <p:nvPr/>
          </p:nvSpPr>
          <p:spPr bwMode="auto">
            <a:xfrm>
              <a:off x="2592" y="2976"/>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4" name="Oval 16"/>
            <p:cNvSpPr>
              <a:spLocks noChangeArrowheads="1"/>
            </p:cNvSpPr>
            <p:nvPr/>
          </p:nvSpPr>
          <p:spPr bwMode="auto">
            <a:xfrm>
              <a:off x="2976" y="2976"/>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5" name="Oval 22"/>
            <p:cNvSpPr>
              <a:spLocks noChangeArrowheads="1"/>
            </p:cNvSpPr>
            <p:nvPr/>
          </p:nvSpPr>
          <p:spPr bwMode="auto">
            <a:xfrm>
              <a:off x="3168" y="2112"/>
              <a:ext cx="240" cy="240"/>
            </a:xfrm>
            <a:prstGeom prst="ellipse">
              <a:avLst/>
            </a:prstGeom>
            <a:solidFill>
              <a:srgbClr val="CCFFCC"/>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a:t>#</a:t>
              </a:r>
            </a:p>
          </p:txBody>
        </p:sp>
        <p:sp>
          <p:nvSpPr>
            <p:cNvPr id="7186" name="Line 23"/>
            <p:cNvSpPr>
              <a:spLocks noChangeShapeType="1"/>
            </p:cNvSpPr>
            <p:nvPr/>
          </p:nvSpPr>
          <p:spPr bwMode="auto">
            <a:xfrm flipH="1">
              <a:off x="2304" y="1920"/>
              <a:ext cx="384" cy="24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87" name="Line 24"/>
            <p:cNvSpPr>
              <a:spLocks noChangeShapeType="1"/>
            </p:cNvSpPr>
            <p:nvPr/>
          </p:nvSpPr>
          <p:spPr bwMode="auto">
            <a:xfrm flipH="1">
              <a:off x="2592" y="1968"/>
              <a:ext cx="144" cy="14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88" name="Line 25"/>
            <p:cNvSpPr>
              <a:spLocks noChangeShapeType="1"/>
            </p:cNvSpPr>
            <p:nvPr/>
          </p:nvSpPr>
          <p:spPr bwMode="auto">
            <a:xfrm>
              <a:off x="2880" y="1968"/>
              <a:ext cx="48" cy="14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89" name="Line 26"/>
            <p:cNvSpPr>
              <a:spLocks noChangeShapeType="1"/>
            </p:cNvSpPr>
            <p:nvPr/>
          </p:nvSpPr>
          <p:spPr bwMode="auto">
            <a:xfrm>
              <a:off x="2928" y="1920"/>
              <a:ext cx="288"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0" name="Line 28"/>
            <p:cNvSpPr>
              <a:spLocks noChangeShapeType="1"/>
            </p:cNvSpPr>
            <p:nvPr/>
          </p:nvSpPr>
          <p:spPr bwMode="auto">
            <a:xfrm flipH="1">
              <a:off x="1488" y="2304"/>
              <a:ext cx="672" cy="24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1" name="Line 29"/>
            <p:cNvSpPr>
              <a:spLocks noChangeShapeType="1"/>
            </p:cNvSpPr>
            <p:nvPr/>
          </p:nvSpPr>
          <p:spPr bwMode="auto">
            <a:xfrm flipH="1">
              <a:off x="1824" y="2304"/>
              <a:ext cx="336" cy="24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2" name="Line 30"/>
            <p:cNvSpPr>
              <a:spLocks noChangeShapeType="1"/>
            </p:cNvSpPr>
            <p:nvPr/>
          </p:nvSpPr>
          <p:spPr bwMode="auto">
            <a:xfrm flipH="1">
              <a:off x="2160" y="2352"/>
              <a:ext cx="48"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3" name="Line 31"/>
            <p:cNvSpPr>
              <a:spLocks noChangeShapeType="1"/>
            </p:cNvSpPr>
            <p:nvPr/>
          </p:nvSpPr>
          <p:spPr bwMode="auto">
            <a:xfrm>
              <a:off x="2304" y="2352"/>
              <a:ext cx="288"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4" name="Line 32"/>
            <p:cNvSpPr>
              <a:spLocks noChangeShapeType="1"/>
            </p:cNvSpPr>
            <p:nvPr/>
          </p:nvSpPr>
          <p:spPr bwMode="auto">
            <a:xfrm flipH="1">
              <a:off x="2304" y="2784"/>
              <a:ext cx="240"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5" name="Line 33"/>
            <p:cNvSpPr>
              <a:spLocks noChangeShapeType="1"/>
            </p:cNvSpPr>
            <p:nvPr/>
          </p:nvSpPr>
          <p:spPr bwMode="auto">
            <a:xfrm>
              <a:off x="2640" y="2784"/>
              <a:ext cx="48"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6" name="Line 34"/>
            <p:cNvSpPr>
              <a:spLocks noChangeShapeType="1"/>
            </p:cNvSpPr>
            <p:nvPr/>
          </p:nvSpPr>
          <p:spPr bwMode="auto">
            <a:xfrm>
              <a:off x="2736" y="2736"/>
              <a:ext cx="288" cy="24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7" name="Line 35"/>
            <p:cNvSpPr>
              <a:spLocks noChangeShapeType="1"/>
            </p:cNvSpPr>
            <p:nvPr/>
          </p:nvSpPr>
          <p:spPr bwMode="auto">
            <a:xfrm flipH="1">
              <a:off x="2496" y="3216"/>
              <a:ext cx="144"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198" name="Line 36"/>
            <p:cNvSpPr>
              <a:spLocks noChangeShapeType="1"/>
            </p:cNvSpPr>
            <p:nvPr/>
          </p:nvSpPr>
          <p:spPr bwMode="auto">
            <a:xfrm>
              <a:off x="2736" y="3216"/>
              <a:ext cx="96" cy="19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Tree>
    <p:extLst>
      <p:ext uri="{BB962C8B-B14F-4D97-AF65-F5344CB8AC3E}">
        <p14:creationId xmlns:p14="http://schemas.microsoft.com/office/powerpoint/2010/main" val="64489969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p:cNvSpPr>
            <a:spLocks noGrp="1" noChangeArrowheads="1"/>
          </p:cNvSpPr>
          <p:nvPr>
            <p:ph idx="1"/>
          </p:nvPr>
        </p:nvSpPr>
        <p:spPr/>
        <p:txBody>
          <a:bodyPr/>
          <a:lstStyle/>
          <a:p>
            <a:pPr>
              <a:spcBef>
                <a:spcPct val="0"/>
              </a:spcBef>
            </a:pPr>
            <a:r>
              <a:rPr lang="en-GB" altLang="en-US">
                <a:latin typeface="Arial" charset="0"/>
              </a:rPr>
              <a:t>Some games involve chance, for example:</a:t>
            </a:r>
          </a:p>
          <a:p>
            <a:pPr lvl="1">
              <a:spcBef>
                <a:spcPct val="0"/>
              </a:spcBef>
            </a:pPr>
            <a:r>
              <a:rPr lang="en-GB" altLang="en-US">
                <a:latin typeface="Arial" charset="0"/>
              </a:rPr>
              <a:t>roll of dice</a:t>
            </a:r>
          </a:p>
          <a:p>
            <a:pPr lvl="1">
              <a:spcBef>
                <a:spcPct val="0"/>
              </a:spcBef>
            </a:pPr>
            <a:r>
              <a:rPr lang="en-GB" altLang="en-US">
                <a:latin typeface="Arial" charset="0"/>
              </a:rPr>
              <a:t>deal of cards from shuffled deck</a:t>
            </a:r>
            <a:endParaRPr lang="en-GB" altLang="en-US" sz="3200">
              <a:latin typeface="Arial" charset="0"/>
            </a:endParaRPr>
          </a:p>
          <a:p>
            <a:pPr>
              <a:spcBef>
                <a:spcPct val="0"/>
              </a:spcBef>
            </a:pPr>
            <a:endParaRPr lang="en-GB" altLang="en-US" sz="2400">
              <a:latin typeface="Arial" charset="0"/>
            </a:endParaRPr>
          </a:p>
        </p:txBody>
      </p:sp>
      <p:sp>
        <p:nvSpPr>
          <p:cNvPr id="7065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BEB8E0A-B68C-5744-B0FA-8426986D3873}" type="slidenum">
              <a:rPr lang="en-GB" altLang="en-US" sz="1400"/>
              <a:pPr/>
              <a:t>70</a:t>
            </a:fld>
            <a:endParaRPr lang="en-GB" altLang="en-US" sz="1400"/>
          </a:p>
        </p:txBody>
      </p:sp>
      <p:sp>
        <p:nvSpPr>
          <p:cNvPr id="23347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a:t>
            </a:r>
          </a:p>
        </p:txBody>
      </p:sp>
      <p:pic>
        <p:nvPicPr>
          <p:cNvPr id="7066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2895600"/>
            <a:ext cx="3733800" cy="364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2" name="Rectangle 2"/>
          <p:cNvSpPr txBox="1">
            <a:spLocks noChangeArrowheads="1"/>
          </p:cNvSpPr>
          <p:nvPr/>
        </p:nvSpPr>
        <p:spPr bwMode="auto">
          <a:xfrm>
            <a:off x="6400800" y="3429000"/>
            <a:ext cx="37338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id-ID" altLang="en-US" sz="2000">
                <a:latin typeface="Arial" charset="0"/>
                <a:ea typeface="Arial" charset="0"/>
                <a:cs typeface="Arial" charset="0"/>
              </a:rPr>
              <a:t>In this Backgammon example, White rolled a 6-5 and has four possible legal moves: </a:t>
            </a:r>
          </a:p>
          <a:p>
            <a:pPr>
              <a:buFont typeface="Arial" charset="0"/>
              <a:buChar char="•"/>
            </a:pPr>
            <a:r>
              <a:rPr lang="id-ID" altLang="en-US" sz="2000">
                <a:latin typeface="Arial" charset="0"/>
                <a:ea typeface="Arial" charset="0"/>
                <a:cs typeface="Arial" charset="0"/>
              </a:rPr>
              <a:t> (5-10,5-11), </a:t>
            </a:r>
          </a:p>
          <a:p>
            <a:pPr>
              <a:buFont typeface="Arial" charset="0"/>
              <a:buChar char="•"/>
            </a:pPr>
            <a:r>
              <a:rPr lang="id-ID" altLang="en-US" sz="2000">
                <a:latin typeface="Arial" charset="0"/>
                <a:ea typeface="Arial" charset="0"/>
                <a:cs typeface="Arial" charset="0"/>
              </a:rPr>
              <a:t> (5-11,19-24), </a:t>
            </a:r>
          </a:p>
          <a:p>
            <a:pPr>
              <a:buFont typeface="Arial" charset="0"/>
              <a:buChar char="•"/>
            </a:pPr>
            <a:r>
              <a:rPr lang="id-ID" altLang="en-US" sz="2000">
                <a:latin typeface="Arial" charset="0"/>
                <a:ea typeface="Arial" charset="0"/>
                <a:cs typeface="Arial" charset="0"/>
              </a:rPr>
              <a:t> (5-10,10-16), </a:t>
            </a:r>
          </a:p>
          <a:p>
            <a:pPr>
              <a:buFont typeface="Arial" charset="0"/>
              <a:buChar char="•"/>
            </a:pPr>
            <a:r>
              <a:rPr lang="id-ID" altLang="en-US" sz="2000">
                <a:latin typeface="Arial" charset="0"/>
                <a:ea typeface="Arial" charset="0"/>
                <a:cs typeface="Arial" charset="0"/>
              </a:rPr>
              <a:t> (5-11,11-16).</a:t>
            </a:r>
            <a:endParaRPr lang="en-US" altLang="en-US" sz="2000">
              <a:latin typeface="Arial" charset="0"/>
              <a:ea typeface="Arial" charset="0"/>
              <a:cs typeface="Arial" charset="0"/>
            </a:endParaRPr>
          </a:p>
        </p:txBody>
      </p:sp>
    </p:spTree>
    <p:extLst>
      <p:ext uri="{BB962C8B-B14F-4D97-AF65-F5344CB8AC3E}">
        <p14:creationId xmlns:p14="http://schemas.microsoft.com/office/powerpoint/2010/main" val="929729645"/>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2"/>
          <p:cNvSpPr>
            <a:spLocks noGrp="1" noChangeArrowheads="1"/>
          </p:cNvSpPr>
          <p:nvPr>
            <p:ph idx="1"/>
          </p:nvPr>
        </p:nvSpPr>
        <p:spPr/>
        <p:txBody>
          <a:bodyPr/>
          <a:lstStyle/>
          <a:p>
            <a:pPr>
              <a:spcBef>
                <a:spcPct val="0"/>
              </a:spcBef>
            </a:pPr>
            <a:r>
              <a:rPr lang="en-GB" altLang="en-US" dirty="0">
                <a:latin typeface="Arial" charset="0"/>
              </a:rPr>
              <a:t>How can we handle games with random elements?</a:t>
            </a:r>
          </a:p>
          <a:p>
            <a:pPr lvl="1">
              <a:spcBef>
                <a:spcPct val="0"/>
              </a:spcBef>
            </a:pPr>
            <a:r>
              <a:rPr lang="en-GB" altLang="en-US" dirty="0">
                <a:latin typeface="Arial" charset="0"/>
              </a:rPr>
              <a:t>computer don’t know what the opponent legal moves will be </a:t>
            </a:r>
          </a:p>
          <a:p>
            <a:pPr lvl="1">
              <a:spcBef>
                <a:spcPct val="0"/>
              </a:spcBef>
            </a:pPr>
            <a:r>
              <a:rPr lang="en-GB" altLang="en-US" dirty="0">
                <a:latin typeface="Arial" charset="0"/>
              </a:rPr>
              <a:t>computer can’t construct a standard game tree we saw earlier.</a:t>
            </a:r>
          </a:p>
          <a:p>
            <a:pPr>
              <a:spcBef>
                <a:spcPct val="0"/>
              </a:spcBef>
            </a:pPr>
            <a:endParaRPr lang="en-GB" altLang="en-US" dirty="0" smtClean="0">
              <a:latin typeface="Arial" charset="0"/>
            </a:endParaRPr>
          </a:p>
          <a:p>
            <a:pPr>
              <a:spcBef>
                <a:spcPct val="0"/>
              </a:spcBef>
            </a:pPr>
            <a:r>
              <a:rPr lang="en-GB" altLang="en-US" dirty="0" smtClean="0">
                <a:latin typeface="Arial" charset="0"/>
              </a:rPr>
              <a:t>The </a:t>
            </a:r>
            <a:r>
              <a:rPr lang="en-GB" altLang="en-US" dirty="0">
                <a:latin typeface="Arial" charset="0"/>
              </a:rPr>
              <a:t>standard game tree representation is extended to include chance nodes:</a:t>
            </a:r>
          </a:p>
          <a:p>
            <a:pPr lvl="1">
              <a:spcBef>
                <a:spcPct val="0"/>
              </a:spcBef>
              <a:buFontTx/>
              <a:buNone/>
            </a:pPr>
            <a:r>
              <a:rPr lang="en-GB" altLang="en-US" dirty="0">
                <a:latin typeface="Arial" charset="0"/>
              </a:rPr>
              <a:t>1. computer moves</a:t>
            </a:r>
          </a:p>
          <a:p>
            <a:pPr lvl="1">
              <a:spcBef>
                <a:spcPct val="0"/>
              </a:spcBef>
              <a:buFontTx/>
              <a:buNone/>
            </a:pPr>
            <a:r>
              <a:rPr lang="en-GB" altLang="en-US" dirty="0">
                <a:solidFill>
                  <a:schemeClr val="accent2"/>
                </a:solidFill>
                <a:latin typeface="Arial" charset="0"/>
              </a:rPr>
              <a:t>2. chance nodes</a:t>
            </a:r>
          </a:p>
          <a:p>
            <a:pPr lvl="1">
              <a:spcBef>
                <a:spcPct val="0"/>
              </a:spcBef>
              <a:buFontTx/>
              <a:buNone/>
            </a:pPr>
            <a:r>
              <a:rPr lang="en-GB" altLang="en-US" dirty="0">
                <a:latin typeface="Arial" charset="0"/>
              </a:rPr>
              <a:t>3. opponent moves</a:t>
            </a:r>
          </a:p>
        </p:txBody>
      </p:sp>
      <p:sp>
        <p:nvSpPr>
          <p:cNvPr id="7168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C3C674F-E677-1F4C-AFB5-215CDDB85240}" type="slidenum">
              <a:rPr lang="en-GB" altLang="en-US" sz="1400"/>
              <a:pPr/>
              <a:t>71</a:t>
            </a:fld>
            <a:endParaRPr lang="en-GB" altLang="en-US" sz="1400"/>
          </a:p>
        </p:txBody>
      </p:sp>
      <p:sp>
        <p:nvSpPr>
          <p:cNvPr id="23347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a:t>
            </a:r>
          </a:p>
        </p:txBody>
      </p:sp>
    </p:spTree>
    <p:extLst>
      <p:ext uri="{BB962C8B-B14F-4D97-AF65-F5344CB8AC3E}">
        <p14:creationId xmlns:p14="http://schemas.microsoft.com/office/powerpoint/2010/main" val="8751279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p:cNvSpPr>
            <a:spLocks noGrp="1" noChangeArrowheads="1"/>
          </p:cNvSpPr>
          <p:nvPr>
            <p:ph idx="1"/>
          </p:nvPr>
        </p:nvSpPr>
        <p:spPr/>
        <p:txBody>
          <a:bodyPr>
            <a:normAutofit/>
          </a:bodyPr>
          <a:lstStyle/>
          <a:p>
            <a:r>
              <a:rPr lang="en-GB" altLang="en-US" dirty="0">
                <a:latin typeface="Arial" charset="0"/>
              </a:rPr>
              <a:t>The game tree representation is extended. </a:t>
            </a:r>
            <a:r>
              <a:rPr lang="en-GB" dirty="0">
                <a:latin typeface="Arial" charset="0"/>
              </a:rPr>
              <a:t>Simplified example with coin-flipping:</a:t>
            </a:r>
            <a:endParaRPr lang="en-GB" altLang="en-US" dirty="0">
              <a:latin typeface="Arial" charset="0"/>
            </a:endParaRPr>
          </a:p>
        </p:txBody>
      </p:sp>
      <p:sp>
        <p:nvSpPr>
          <p:cNvPr id="7270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08AB5451-D925-CB45-8A33-0120685B0DDB}" type="slidenum">
              <a:rPr lang="en-GB" altLang="en-US" sz="1400"/>
              <a:pPr/>
              <a:t>72</a:t>
            </a:fld>
            <a:endParaRPr lang="en-GB" altLang="en-US" sz="1400"/>
          </a:p>
        </p:txBody>
      </p:sp>
      <p:sp>
        <p:nvSpPr>
          <p:cNvPr id="234499"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 (2)</a:t>
            </a:r>
          </a:p>
        </p:txBody>
      </p:sp>
      <p:grpSp>
        <p:nvGrpSpPr>
          <p:cNvPr id="72709" name="Group 42"/>
          <p:cNvGrpSpPr>
            <a:grpSpLocks/>
          </p:cNvGrpSpPr>
          <p:nvPr/>
        </p:nvGrpSpPr>
        <p:grpSpPr bwMode="auto">
          <a:xfrm>
            <a:off x="3886200" y="2514601"/>
            <a:ext cx="4743450" cy="3414713"/>
            <a:chOff x="1488" y="1584"/>
            <a:chExt cx="2988" cy="2151"/>
          </a:xfrm>
        </p:grpSpPr>
        <p:sp>
          <p:nvSpPr>
            <p:cNvPr id="72710" name="Oval 5"/>
            <p:cNvSpPr>
              <a:spLocks noChangeArrowheads="1"/>
            </p:cNvSpPr>
            <p:nvPr/>
          </p:nvSpPr>
          <p:spPr bwMode="auto">
            <a:xfrm>
              <a:off x="2688" y="15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a:t>
              </a:r>
              <a:endParaRPr lang="en-GB" altLang="en-US" sz="1800">
                <a:latin typeface="Arial" charset="0"/>
              </a:endParaRPr>
            </a:p>
          </p:txBody>
        </p:sp>
        <p:sp>
          <p:nvSpPr>
            <p:cNvPr id="72711" name="Oval 6"/>
            <p:cNvSpPr>
              <a:spLocks noChangeArrowheads="1"/>
            </p:cNvSpPr>
            <p:nvPr/>
          </p:nvSpPr>
          <p:spPr bwMode="auto">
            <a:xfrm>
              <a:off x="2976" y="2160"/>
              <a:ext cx="336" cy="336"/>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lnSpc>
                  <a:spcPct val="80000"/>
                </a:lnSpc>
              </a:pPr>
              <a:r>
                <a:rPr lang="en-GB" altLang="en-US" sz="1600">
                  <a:latin typeface="Arial" charset="0"/>
                  <a:sym typeface="Symbol" charset="2"/>
                </a:rPr>
                <a:t>50/50</a:t>
              </a:r>
            </a:p>
          </p:txBody>
        </p:sp>
        <p:sp>
          <p:nvSpPr>
            <p:cNvPr id="72712" name="Oval 7"/>
            <p:cNvSpPr>
              <a:spLocks noChangeArrowheads="1"/>
            </p:cNvSpPr>
            <p:nvPr/>
          </p:nvSpPr>
          <p:spPr bwMode="auto">
            <a:xfrm>
              <a:off x="2400" y="2160"/>
              <a:ext cx="336" cy="336"/>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sym typeface="Symbol" charset="2"/>
                </a:rPr>
                <a:t>50/50</a:t>
              </a:r>
              <a:endParaRPr lang="en-GB" altLang="en-US" sz="1800">
                <a:latin typeface="Arial" charset="0"/>
              </a:endParaRPr>
            </a:p>
          </p:txBody>
        </p:sp>
        <p:sp>
          <p:nvSpPr>
            <p:cNvPr id="72713" name="Oval 8"/>
            <p:cNvSpPr>
              <a:spLocks noChangeArrowheads="1"/>
            </p:cNvSpPr>
            <p:nvPr/>
          </p:nvSpPr>
          <p:spPr bwMode="auto">
            <a:xfrm>
              <a:off x="3504"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600">
                  <a:latin typeface="Arial" charset="0"/>
                  <a:sym typeface="Symbol" charset="2"/>
                </a:rPr>
                <a:t>=-4</a:t>
              </a:r>
            </a:p>
          </p:txBody>
        </p:sp>
        <p:sp>
          <p:nvSpPr>
            <p:cNvPr id="72714" name="Oval 9"/>
            <p:cNvSpPr>
              <a:spLocks noChangeArrowheads="1"/>
            </p:cNvSpPr>
            <p:nvPr/>
          </p:nvSpPr>
          <p:spPr bwMode="auto">
            <a:xfrm>
              <a:off x="2976"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600">
                  <a:latin typeface="Arial" charset="0"/>
                  <a:sym typeface="Symbol" charset="2"/>
                </a:rPr>
                <a:t>=0</a:t>
              </a:r>
            </a:p>
          </p:txBody>
        </p:sp>
        <p:sp>
          <p:nvSpPr>
            <p:cNvPr id="72715" name="Oval 10"/>
            <p:cNvSpPr>
              <a:spLocks noChangeArrowheads="1"/>
            </p:cNvSpPr>
            <p:nvPr/>
          </p:nvSpPr>
          <p:spPr bwMode="auto">
            <a:xfrm>
              <a:off x="2400"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=6</a:t>
              </a:r>
            </a:p>
          </p:txBody>
        </p:sp>
        <p:sp>
          <p:nvSpPr>
            <p:cNvPr id="72716" name="Oval 11"/>
            <p:cNvSpPr>
              <a:spLocks noChangeArrowheads="1"/>
            </p:cNvSpPr>
            <p:nvPr/>
          </p:nvSpPr>
          <p:spPr bwMode="auto">
            <a:xfrm>
              <a:off x="1872"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=2</a:t>
              </a:r>
            </a:p>
          </p:txBody>
        </p:sp>
        <p:sp>
          <p:nvSpPr>
            <p:cNvPr id="72717" name="Line 12"/>
            <p:cNvSpPr>
              <a:spLocks noChangeShapeType="1"/>
            </p:cNvSpPr>
            <p:nvPr/>
          </p:nvSpPr>
          <p:spPr bwMode="auto">
            <a:xfrm flipH="1">
              <a:off x="2640" y="1920"/>
              <a:ext cx="144" cy="24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18" name="Line 13"/>
            <p:cNvSpPr>
              <a:spLocks noChangeShapeType="1"/>
            </p:cNvSpPr>
            <p:nvPr/>
          </p:nvSpPr>
          <p:spPr bwMode="auto">
            <a:xfrm>
              <a:off x="2928" y="1920"/>
              <a:ext cx="144" cy="24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19" name="Line 14"/>
            <p:cNvSpPr>
              <a:spLocks noChangeShapeType="1"/>
            </p:cNvSpPr>
            <p:nvPr/>
          </p:nvSpPr>
          <p:spPr bwMode="auto">
            <a:xfrm flipH="1">
              <a:off x="2160" y="2448"/>
              <a:ext cx="288" cy="384"/>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0" name="Line 15"/>
            <p:cNvSpPr>
              <a:spLocks noChangeShapeType="1"/>
            </p:cNvSpPr>
            <p:nvPr/>
          </p:nvSpPr>
          <p:spPr bwMode="auto">
            <a:xfrm>
              <a:off x="3264" y="2448"/>
              <a:ext cx="288" cy="384"/>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1" name="Line 16"/>
            <p:cNvSpPr>
              <a:spLocks noChangeShapeType="1"/>
            </p:cNvSpPr>
            <p:nvPr/>
          </p:nvSpPr>
          <p:spPr bwMode="auto">
            <a:xfrm>
              <a:off x="2592" y="2496"/>
              <a:ext cx="0" cy="288"/>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2" name="Line 17"/>
            <p:cNvSpPr>
              <a:spLocks noChangeShapeType="1"/>
            </p:cNvSpPr>
            <p:nvPr/>
          </p:nvSpPr>
          <p:spPr bwMode="auto">
            <a:xfrm>
              <a:off x="3168" y="2496"/>
              <a:ext cx="0" cy="288"/>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3" name="Line 18"/>
            <p:cNvSpPr>
              <a:spLocks noChangeShapeType="1"/>
            </p:cNvSpPr>
            <p:nvPr/>
          </p:nvSpPr>
          <p:spPr bwMode="auto">
            <a:xfrm flipH="1">
              <a:off x="1680" y="3120"/>
              <a:ext cx="28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4" name="Line 19"/>
            <p:cNvSpPr>
              <a:spLocks noChangeShapeType="1"/>
            </p:cNvSpPr>
            <p:nvPr/>
          </p:nvSpPr>
          <p:spPr bwMode="auto">
            <a:xfrm>
              <a:off x="2112" y="3120"/>
              <a:ext cx="0"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5" name="Line 20"/>
            <p:cNvSpPr>
              <a:spLocks noChangeShapeType="1"/>
            </p:cNvSpPr>
            <p:nvPr/>
          </p:nvSpPr>
          <p:spPr bwMode="auto">
            <a:xfrm flipH="1">
              <a:off x="2352" y="3120"/>
              <a:ext cx="144"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6" name="Line 21"/>
            <p:cNvSpPr>
              <a:spLocks noChangeShapeType="1"/>
            </p:cNvSpPr>
            <p:nvPr/>
          </p:nvSpPr>
          <p:spPr bwMode="auto">
            <a:xfrm flipH="1">
              <a:off x="2976" y="3120"/>
              <a:ext cx="96"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7" name="Line 22"/>
            <p:cNvSpPr>
              <a:spLocks noChangeShapeType="1"/>
            </p:cNvSpPr>
            <p:nvPr/>
          </p:nvSpPr>
          <p:spPr bwMode="auto">
            <a:xfrm flipH="1">
              <a:off x="3600" y="3120"/>
              <a:ext cx="0"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8" name="Line 23"/>
            <p:cNvSpPr>
              <a:spLocks noChangeShapeType="1"/>
            </p:cNvSpPr>
            <p:nvPr/>
          </p:nvSpPr>
          <p:spPr bwMode="auto">
            <a:xfrm>
              <a:off x="3216" y="3120"/>
              <a:ext cx="96"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29" name="Line 24"/>
            <p:cNvSpPr>
              <a:spLocks noChangeShapeType="1"/>
            </p:cNvSpPr>
            <p:nvPr/>
          </p:nvSpPr>
          <p:spPr bwMode="auto">
            <a:xfrm>
              <a:off x="2640" y="3120"/>
              <a:ext cx="4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30" name="Line 25"/>
            <p:cNvSpPr>
              <a:spLocks noChangeShapeType="1"/>
            </p:cNvSpPr>
            <p:nvPr/>
          </p:nvSpPr>
          <p:spPr bwMode="auto">
            <a:xfrm>
              <a:off x="3744" y="3120"/>
              <a:ext cx="28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2731" name="Text Box 26"/>
            <p:cNvSpPr txBox="1">
              <a:spLocks noChangeArrowheads="1"/>
            </p:cNvSpPr>
            <p:nvPr/>
          </p:nvSpPr>
          <p:spPr bwMode="auto">
            <a:xfrm>
              <a:off x="3446" y="1655"/>
              <a:ext cx="38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max</a:t>
              </a:r>
              <a:endParaRPr lang="en-GB" altLang="en-US"/>
            </a:p>
          </p:txBody>
        </p:sp>
        <p:sp>
          <p:nvSpPr>
            <p:cNvPr id="72732" name="Text Box 27"/>
            <p:cNvSpPr txBox="1">
              <a:spLocks noChangeArrowheads="1"/>
            </p:cNvSpPr>
            <p:nvPr/>
          </p:nvSpPr>
          <p:spPr bwMode="auto">
            <a:xfrm>
              <a:off x="3648" y="2169"/>
              <a:ext cx="5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solidFill>
                    <a:schemeClr val="accent2"/>
                  </a:solidFill>
                  <a:latin typeface="Arial" charset="0"/>
                </a:rPr>
                <a:t>chance</a:t>
              </a:r>
              <a:endParaRPr lang="en-GB" altLang="en-US">
                <a:solidFill>
                  <a:schemeClr val="accent2"/>
                </a:solidFill>
              </a:endParaRPr>
            </a:p>
          </p:txBody>
        </p:sp>
        <p:sp>
          <p:nvSpPr>
            <p:cNvPr id="72733" name="Text Box 28"/>
            <p:cNvSpPr txBox="1">
              <a:spLocks noChangeArrowheads="1"/>
            </p:cNvSpPr>
            <p:nvPr/>
          </p:nvSpPr>
          <p:spPr bwMode="auto">
            <a:xfrm>
              <a:off x="4128" y="2832"/>
              <a:ext cx="34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min</a:t>
              </a:r>
              <a:endParaRPr lang="en-GB" altLang="en-US"/>
            </a:p>
          </p:txBody>
        </p:sp>
        <p:sp>
          <p:nvSpPr>
            <p:cNvPr id="72734" name="Text Box 30"/>
            <p:cNvSpPr txBox="1">
              <a:spLocks noChangeArrowheads="1"/>
            </p:cNvSpPr>
            <p:nvPr/>
          </p:nvSpPr>
          <p:spPr bwMode="auto">
            <a:xfrm>
              <a:off x="2016" y="2496"/>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2735" name="Text Box 31"/>
            <p:cNvSpPr txBox="1">
              <a:spLocks noChangeArrowheads="1"/>
            </p:cNvSpPr>
            <p:nvPr/>
          </p:nvSpPr>
          <p:spPr bwMode="auto">
            <a:xfrm>
              <a:off x="2564" y="2496"/>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2736" name="Text Box 32"/>
            <p:cNvSpPr txBox="1">
              <a:spLocks noChangeArrowheads="1"/>
            </p:cNvSpPr>
            <p:nvPr/>
          </p:nvSpPr>
          <p:spPr bwMode="auto">
            <a:xfrm>
              <a:off x="2900" y="2496"/>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2737" name="Text Box 33"/>
            <p:cNvSpPr txBox="1">
              <a:spLocks noChangeArrowheads="1"/>
            </p:cNvSpPr>
            <p:nvPr/>
          </p:nvSpPr>
          <p:spPr bwMode="auto">
            <a:xfrm>
              <a:off x="3380" y="2496"/>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2738" name="Text Box 34"/>
            <p:cNvSpPr txBox="1">
              <a:spLocks noChangeArrowheads="1"/>
            </p:cNvSpPr>
            <p:nvPr/>
          </p:nvSpPr>
          <p:spPr bwMode="auto">
            <a:xfrm>
              <a:off x="1488"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7</a:t>
              </a:r>
              <a:endParaRPr lang="en-GB" altLang="en-US"/>
            </a:p>
          </p:txBody>
        </p:sp>
        <p:sp>
          <p:nvSpPr>
            <p:cNvPr id="72739" name="Text Box 35"/>
            <p:cNvSpPr txBox="1">
              <a:spLocks noChangeArrowheads="1"/>
            </p:cNvSpPr>
            <p:nvPr/>
          </p:nvSpPr>
          <p:spPr bwMode="auto">
            <a:xfrm>
              <a:off x="2012"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2</a:t>
              </a:r>
              <a:endParaRPr lang="en-GB" altLang="en-US"/>
            </a:p>
          </p:txBody>
        </p:sp>
        <p:sp>
          <p:nvSpPr>
            <p:cNvPr id="72740" name="Text Box 36"/>
            <p:cNvSpPr txBox="1">
              <a:spLocks noChangeArrowheads="1"/>
            </p:cNvSpPr>
            <p:nvPr/>
          </p:nvSpPr>
          <p:spPr bwMode="auto">
            <a:xfrm>
              <a:off x="2256"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9</a:t>
              </a:r>
              <a:endParaRPr lang="en-GB" altLang="en-US"/>
            </a:p>
          </p:txBody>
        </p:sp>
        <p:sp>
          <p:nvSpPr>
            <p:cNvPr id="72741" name="Text Box 37"/>
            <p:cNvSpPr txBox="1">
              <a:spLocks noChangeArrowheads="1"/>
            </p:cNvSpPr>
            <p:nvPr/>
          </p:nvSpPr>
          <p:spPr bwMode="auto">
            <a:xfrm>
              <a:off x="2588"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6</a:t>
              </a:r>
              <a:endParaRPr lang="en-GB" altLang="en-US"/>
            </a:p>
          </p:txBody>
        </p:sp>
        <p:sp>
          <p:nvSpPr>
            <p:cNvPr id="72742" name="Text Box 38"/>
            <p:cNvSpPr txBox="1">
              <a:spLocks noChangeArrowheads="1"/>
            </p:cNvSpPr>
            <p:nvPr/>
          </p:nvSpPr>
          <p:spPr bwMode="auto">
            <a:xfrm>
              <a:off x="2876"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5</a:t>
              </a:r>
              <a:endParaRPr lang="en-GB" altLang="en-US"/>
            </a:p>
          </p:txBody>
        </p:sp>
        <p:sp>
          <p:nvSpPr>
            <p:cNvPr id="72743" name="Text Box 39"/>
            <p:cNvSpPr txBox="1">
              <a:spLocks noChangeArrowheads="1"/>
            </p:cNvSpPr>
            <p:nvPr/>
          </p:nvSpPr>
          <p:spPr bwMode="auto">
            <a:xfrm>
              <a:off x="3212"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a:t>
              </a:r>
              <a:endParaRPr lang="en-GB" altLang="en-US"/>
            </a:p>
          </p:txBody>
        </p:sp>
        <p:sp>
          <p:nvSpPr>
            <p:cNvPr id="72744" name="Text Box 40"/>
            <p:cNvSpPr txBox="1">
              <a:spLocks noChangeArrowheads="1"/>
            </p:cNvSpPr>
            <p:nvPr/>
          </p:nvSpPr>
          <p:spPr bwMode="auto">
            <a:xfrm>
              <a:off x="3500" y="3504"/>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8</a:t>
              </a:r>
              <a:endParaRPr lang="en-GB" altLang="en-US"/>
            </a:p>
          </p:txBody>
        </p:sp>
        <p:sp>
          <p:nvSpPr>
            <p:cNvPr id="72745" name="Text Box 41"/>
            <p:cNvSpPr txBox="1">
              <a:spLocks noChangeArrowheads="1"/>
            </p:cNvSpPr>
            <p:nvPr/>
          </p:nvSpPr>
          <p:spPr bwMode="auto">
            <a:xfrm>
              <a:off x="3932" y="3504"/>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-4</a:t>
              </a:r>
              <a:endParaRPr lang="en-GB" altLang="en-US"/>
            </a:p>
          </p:txBody>
        </p:sp>
      </p:grpSp>
    </p:spTree>
    <p:extLst>
      <p:ext uri="{BB962C8B-B14F-4D97-AF65-F5344CB8AC3E}">
        <p14:creationId xmlns:p14="http://schemas.microsoft.com/office/powerpoint/2010/main" val="159839698"/>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2"/>
          <p:cNvSpPr>
            <a:spLocks noGrp="1" noChangeArrowheads="1"/>
          </p:cNvSpPr>
          <p:nvPr>
            <p:ph idx="1"/>
          </p:nvPr>
        </p:nvSpPr>
        <p:spPr/>
        <p:txBody>
          <a:bodyPr/>
          <a:lstStyle/>
          <a:p>
            <a:r>
              <a:rPr lang="en-GB" altLang="en-US" sz="2400" dirty="0">
                <a:latin typeface="Arial" charset="0"/>
              </a:rPr>
              <a:t>Weight score by the probabilities that move occurs</a:t>
            </a:r>
          </a:p>
          <a:p>
            <a:r>
              <a:rPr lang="en-GB" altLang="en-US" sz="2400" dirty="0">
                <a:latin typeface="Arial" charset="0"/>
              </a:rPr>
              <a:t>Use </a:t>
            </a:r>
            <a:r>
              <a:rPr lang="en-GB" altLang="en-US" sz="2400" b="1" u="sng" dirty="0">
                <a:latin typeface="Arial" charset="0"/>
              </a:rPr>
              <a:t>expected-minimax</a:t>
            </a:r>
            <a:r>
              <a:rPr lang="en-GB" altLang="en-US" sz="2400" dirty="0">
                <a:latin typeface="Arial" charset="0"/>
              </a:rPr>
              <a:t> value for move: </a:t>
            </a:r>
            <a:r>
              <a:rPr lang="en-GB" altLang="en-US" sz="2400" b="1" dirty="0">
                <a:solidFill>
                  <a:srgbClr val="C00000"/>
                </a:solidFill>
                <a:latin typeface="Arial" charset="0"/>
              </a:rPr>
              <a:t>sum</a:t>
            </a:r>
            <a:r>
              <a:rPr lang="en-GB" altLang="en-US" sz="2400" dirty="0">
                <a:solidFill>
                  <a:srgbClr val="C00000"/>
                </a:solidFill>
                <a:latin typeface="Arial" charset="0"/>
              </a:rPr>
              <a:t> </a:t>
            </a:r>
            <a:r>
              <a:rPr lang="en-GB" altLang="en-US" sz="2400" dirty="0">
                <a:latin typeface="Arial" charset="0"/>
              </a:rPr>
              <a:t>of possible random outcomes</a:t>
            </a:r>
          </a:p>
          <a:p>
            <a:r>
              <a:rPr lang="en-GB" altLang="en-US" sz="2400" dirty="0">
                <a:latin typeface="Arial" charset="0"/>
              </a:rPr>
              <a:t>Choose move with the highest expected value</a:t>
            </a:r>
          </a:p>
        </p:txBody>
      </p:sp>
      <p:sp>
        <p:nvSpPr>
          <p:cNvPr id="7373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0AA296E8-F950-3E46-B632-0BD4D106D2F8}" type="slidenum">
              <a:rPr lang="en-GB" altLang="en-US" sz="1400"/>
              <a:pPr/>
              <a:t>73</a:t>
            </a:fld>
            <a:endParaRPr lang="en-GB" altLang="en-US" sz="1400"/>
          </a:p>
        </p:txBody>
      </p:sp>
      <p:sp>
        <p:nvSpPr>
          <p:cNvPr id="235523"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 (3)</a:t>
            </a:r>
          </a:p>
        </p:txBody>
      </p:sp>
      <p:grpSp>
        <p:nvGrpSpPr>
          <p:cNvPr id="73733" name="Group 4"/>
          <p:cNvGrpSpPr>
            <a:grpSpLocks/>
          </p:cNvGrpSpPr>
          <p:nvPr/>
        </p:nvGrpSpPr>
        <p:grpSpPr bwMode="auto">
          <a:xfrm>
            <a:off x="3575051" y="3124200"/>
            <a:ext cx="5235575" cy="3568700"/>
            <a:chOff x="1568" y="1584"/>
            <a:chExt cx="2862" cy="2089"/>
          </a:xfrm>
        </p:grpSpPr>
        <p:sp>
          <p:nvSpPr>
            <p:cNvPr id="73734" name="Oval 5"/>
            <p:cNvSpPr>
              <a:spLocks noChangeArrowheads="1"/>
            </p:cNvSpPr>
            <p:nvPr/>
          </p:nvSpPr>
          <p:spPr bwMode="auto">
            <a:xfrm>
              <a:off x="2688" y="15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A</a:t>
              </a:r>
            </a:p>
            <a:p>
              <a:pPr algn="ctr">
                <a:lnSpc>
                  <a:spcPct val="80000"/>
                </a:lnSpc>
              </a:pPr>
              <a:r>
                <a:rPr lang="en-GB" altLang="en-US" sz="1600">
                  <a:latin typeface="Arial" charset="0"/>
                  <a:sym typeface="Symbol" charset="2"/>
                </a:rPr>
                <a:t>=4</a:t>
              </a:r>
              <a:endParaRPr lang="en-GB" altLang="en-US" sz="1800">
                <a:latin typeface="Arial" charset="0"/>
              </a:endParaRPr>
            </a:p>
          </p:txBody>
        </p:sp>
        <p:sp>
          <p:nvSpPr>
            <p:cNvPr id="73735" name="Oval 6"/>
            <p:cNvSpPr>
              <a:spLocks noChangeArrowheads="1"/>
            </p:cNvSpPr>
            <p:nvPr/>
          </p:nvSpPr>
          <p:spPr bwMode="auto">
            <a:xfrm>
              <a:off x="2976" y="2160"/>
              <a:ext cx="336" cy="336"/>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lnSpc>
                  <a:spcPct val="80000"/>
                </a:lnSpc>
              </a:pPr>
              <a:r>
                <a:rPr lang="en-GB" altLang="en-US" sz="1600">
                  <a:latin typeface="Arial" charset="0"/>
                  <a:sym typeface="Symbol" charset="2"/>
                </a:rPr>
                <a:t>50/50</a:t>
              </a:r>
            </a:p>
            <a:p>
              <a:pPr algn="ctr">
                <a:lnSpc>
                  <a:spcPct val="80000"/>
                </a:lnSpc>
              </a:pPr>
              <a:r>
                <a:rPr lang="en-GB" altLang="en-US" sz="1600">
                  <a:latin typeface="Arial" charset="0"/>
                  <a:sym typeface="Symbol" charset="2"/>
                </a:rPr>
                <a:t>-2</a:t>
              </a:r>
            </a:p>
          </p:txBody>
        </p:sp>
        <p:sp>
          <p:nvSpPr>
            <p:cNvPr id="73736" name="Oval 7"/>
            <p:cNvSpPr>
              <a:spLocks noChangeArrowheads="1"/>
            </p:cNvSpPr>
            <p:nvPr/>
          </p:nvSpPr>
          <p:spPr bwMode="auto">
            <a:xfrm>
              <a:off x="2400" y="2160"/>
              <a:ext cx="336" cy="336"/>
            </a:xfrm>
            <a:prstGeom prst="ellipse">
              <a:avLst/>
            </a:prstGeom>
            <a:solidFill>
              <a:srgbClr val="969696"/>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600">
                  <a:latin typeface="Arial" charset="0"/>
                  <a:sym typeface="Symbol" charset="2"/>
                </a:rPr>
                <a:t>50/50</a:t>
              </a:r>
            </a:p>
            <a:p>
              <a:pPr algn="ctr"/>
              <a:r>
                <a:rPr lang="en-GB" altLang="en-US" sz="1600">
                  <a:latin typeface="Arial" charset="0"/>
                  <a:sym typeface="Symbol" charset="2"/>
                </a:rPr>
                <a:t>4</a:t>
              </a:r>
              <a:endParaRPr lang="en-GB" altLang="en-US" sz="1800">
                <a:latin typeface="Arial" charset="0"/>
              </a:endParaRPr>
            </a:p>
          </p:txBody>
        </p:sp>
        <p:sp>
          <p:nvSpPr>
            <p:cNvPr id="73737" name="Oval 8"/>
            <p:cNvSpPr>
              <a:spLocks noChangeArrowheads="1"/>
            </p:cNvSpPr>
            <p:nvPr/>
          </p:nvSpPr>
          <p:spPr bwMode="auto">
            <a:xfrm>
              <a:off x="3504"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E</a:t>
              </a:r>
            </a:p>
            <a:p>
              <a:pPr algn="ctr">
                <a:lnSpc>
                  <a:spcPct val="80000"/>
                </a:lnSpc>
              </a:pPr>
              <a:r>
                <a:rPr lang="en-GB" altLang="en-US" sz="1600">
                  <a:latin typeface="Arial" charset="0"/>
                  <a:sym typeface="Symbol" charset="2"/>
                </a:rPr>
                <a:t>=-4</a:t>
              </a:r>
            </a:p>
          </p:txBody>
        </p:sp>
        <p:sp>
          <p:nvSpPr>
            <p:cNvPr id="73738" name="Oval 9"/>
            <p:cNvSpPr>
              <a:spLocks noChangeArrowheads="1"/>
            </p:cNvSpPr>
            <p:nvPr/>
          </p:nvSpPr>
          <p:spPr bwMode="auto">
            <a:xfrm>
              <a:off x="2976"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D</a:t>
              </a:r>
            </a:p>
            <a:p>
              <a:pPr algn="ctr">
                <a:lnSpc>
                  <a:spcPct val="80000"/>
                </a:lnSpc>
              </a:pPr>
              <a:r>
                <a:rPr lang="en-GB" altLang="en-US" sz="1600">
                  <a:latin typeface="Arial" charset="0"/>
                  <a:sym typeface="Symbol" charset="2"/>
                </a:rPr>
                <a:t>=0</a:t>
              </a:r>
            </a:p>
          </p:txBody>
        </p:sp>
        <p:sp>
          <p:nvSpPr>
            <p:cNvPr id="73739" name="Oval 10"/>
            <p:cNvSpPr>
              <a:spLocks noChangeArrowheads="1"/>
            </p:cNvSpPr>
            <p:nvPr/>
          </p:nvSpPr>
          <p:spPr bwMode="auto">
            <a:xfrm>
              <a:off x="2400"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C</a:t>
              </a:r>
            </a:p>
            <a:p>
              <a:pPr algn="ctr">
                <a:lnSpc>
                  <a:spcPct val="80000"/>
                </a:lnSpc>
              </a:pPr>
              <a:r>
                <a:rPr lang="en-GB" altLang="en-US" sz="1600">
                  <a:latin typeface="Arial" charset="0"/>
                  <a:sym typeface="Symbol" charset="2"/>
                </a:rPr>
                <a:t>=6</a:t>
              </a:r>
            </a:p>
          </p:txBody>
        </p:sp>
        <p:sp>
          <p:nvSpPr>
            <p:cNvPr id="73740" name="Oval 11"/>
            <p:cNvSpPr>
              <a:spLocks noChangeArrowheads="1"/>
            </p:cNvSpPr>
            <p:nvPr/>
          </p:nvSpPr>
          <p:spPr bwMode="auto">
            <a:xfrm>
              <a:off x="1872" y="2784"/>
              <a:ext cx="336" cy="336"/>
            </a:xfrm>
            <a:prstGeom prst="ellipse">
              <a:avLst/>
            </a:prstGeom>
            <a:solidFill>
              <a:schemeClr val="folHlink"/>
            </a:solidFill>
            <a:ln w="9525">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1800">
                  <a:latin typeface="Arial" charset="0"/>
                </a:rPr>
                <a:t>B</a:t>
              </a:r>
            </a:p>
            <a:p>
              <a:pPr algn="ctr">
                <a:lnSpc>
                  <a:spcPct val="80000"/>
                </a:lnSpc>
              </a:pPr>
              <a:r>
                <a:rPr lang="en-GB" altLang="en-US" sz="1600">
                  <a:latin typeface="Arial" charset="0"/>
                  <a:sym typeface="Symbol" charset="2"/>
                </a:rPr>
                <a:t>=2</a:t>
              </a:r>
            </a:p>
          </p:txBody>
        </p:sp>
        <p:sp>
          <p:nvSpPr>
            <p:cNvPr id="73741" name="Line 12"/>
            <p:cNvSpPr>
              <a:spLocks noChangeShapeType="1"/>
            </p:cNvSpPr>
            <p:nvPr/>
          </p:nvSpPr>
          <p:spPr bwMode="auto">
            <a:xfrm flipH="1">
              <a:off x="2640" y="1920"/>
              <a:ext cx="144" cy="24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2" name="Line 13"/>
            <p:cNvSpPr>
              <a:spLocks noChangeShapeType="1"/>
            </p:cNvSpPr>
            <p:nvPr/>
          </p:nvSpPr>
          <p:spPr bwMode="auto">
            <a:xfrm>
              <a:off x="2928" y="1920"/>
              <a:ext cx="144" cy="24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3" name="Line 14"/>
            <p:cNvSpPr>
              <a:spLocks noChangeShapeType="1"/>
            </p:cNvSpPr>
            <p:nvPr/>
          </p:nvSpPr>
          <p:spPr bwMode="auto">
            <a:xfrm flipH="1">
              <a:off x="2160" y="2448"/>
              <a:ext cx="288" cy="384"/>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4" name="Line 15"/>
            <p:cNvSpPr>
              <a:spLocks noChangeShapeType="1"/>
            </p:cNvSpPr>
            <p:nvPr/>
          </p:nvSpPr>
          <p:spPr bwMode="auto">
            <a:xfrm>
              <a:off x="3264" y="2448"/>
              <a:ext cx="288" cy="384"/>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5" name="Line 16"/>
            <p:cNvSpPr>
              <a:spLocks noChangeShapeType="1"/>
            </p:cNvSpPr>
            <p:nvPr/>
          </p:nvSpPr>
          <p:spPr bwMode="auto">
            <a:xfrm>
              <a:off x="2592" y="2496"/>
              <a:ext cx="0" cy="288"/>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6" name="Line 17"/>
            <p:cNvSpPr>
              <a:spLocks noChangeShapeType="1"/>
            </p:cNvSpPr>
            <p:nvPr/>
          </p:nvSpPr>
          <p:spPr bwMode="auto">
            <a:xfrm>
              <a:off x="3168" y="2496"/>
              <a:ext cx="0" cy="288"/>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7" name="Line 18"/>
            <p:cNvSpPr>
              <a:spLocks noChangeShapeType="1"/>
            </p:cNvSpPr>
            <p:nvPr/>
          </p:nvSpPr>
          <p:spPr bwMode="auto">
            <a:xfrm flipH="1">
              <a:off x="1680" y="3120"/>
              <a:ext cx="28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8" name="Line 19"/>
            <p:cNvSpPr>
              <a:spLocks noChangeShapeType="1"/>
            </p:cNvSpPr>
            <p:nvPr/>
          </p:nvSpPr>
          <p:spPr bwMode="auto">
            <a:xfrm>
              <a:off x="2112" y="3120"/>
              <a:ext cx="0"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49" name="Line 20"/>
            <p:cNvSpPr>
              <a:spLocks noChangeShapeType="1"/>
            </p:cNvSpPr>
            <p:nvPr/>
          </p:nvSpPr>
          <p:spPr bwMode="auto">
            <a:xfrm flipH="1">
              <a:off x="2352" y="3120"/>
              <a:ext cx="144"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0" name="Line 21"/>
            <p:cNvSpPr>
              <a:spLocks noChangeShapeType="1"/>
            </p:cNvSpPr>
            <p:nvPr/>
          </p:nvSpPr>
          <p:spPr bwMode="auto">
            <a:xfrm flipH="1">
              <a:off x="2976" y="3120"/>
              <a:ext cx="96"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1" name="Line 22"/>
            <p:cNvSpPr>
              <a:spLocks noChangeShapeType="1"/>
            </p:cNvSpPr>
            <p:nvPr/>
          </p:nvSpPr>
          <p:spPr bwMode="auto">
            <a:xfrm flipH="1">
              <a:off x="3600" y="3120"/>
              <a:ext cx="0"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2" name="Line 23"/>
            <p:cNvSpPr>
              <a:spLocks noChangeShapeType="1"/>
            </p:cNvSpPr>
            <p:nvPr/>
          </p:nvSpPr>
          <p:spPr bwMode="auto">
            <a:xfrm>
              <a:off x="3216" y="3120"/>
              <a:ext cx="96"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3" name="Line 24"/>
            <p:cNvSpPr>
              <a:spLocks noChangeShapeType="1"/>
            </p:cNvSpPr>
            <p:nvPr/>
          </p:nvSpPr>
          <p:spPr bwMode="auto">
            <a:xfrm>
              <a:off x="2640" y="3120"/>
              <a:ext cx="4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4" name="Line 25"/>
            <p:cNvSpPr>
              <a:spLocks noChangeShapeType="1"/>
            </p:cNvSpPr>
            <p:nvPr/>
          </p:nvSpPr>
          <p:spPr bwMode="auto">
            <a:xfrm>
              <a:off x="3744" y="3120"/>
              <a:ext cx="288" cy="336"/>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73755" name="Text Box 26"/>
            <p:cNvSpPr txBox="1">
              <a:spLocks noChangeArrowheads="1"/>
            </p:cNvSpPr>
            <p:nvPr/>
          </p:nvSpPr>
          <p:spPr bwMode="auto">
            <a:xfrm>
              <a:off x="3446" y="1655"/>
              <a:ext cx="339"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max</a:t>
              </a:r>
              <a:endParaRPr lang="en-GB" altLang="en-US"/>
            </a:p>
          </p:txBody>
        </p:sp>
        <p:sp>
          <p:nvSpPr>
            <p:cNvPr id="73756" name="Text Box 27"/>
            <p:cNvSpPr txBox="1">
              <a:spLocks noChangeArrowheads="1"/>
            </p:cNvSpPr>
            <p:nvPr/>
          </p:nvSpPr>
          <p:spPr bwMode="auto">
            <a:xfrm>
              <a:off x="3648" y="2169"/>
              <a:ext cx="508"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solidFill>
                    <a:schemeClr val="accent2"/>
                  </a:solidFill>
                  <a:latin typeface="Arial" charset="0"/>
                </a:rPr>
                <a:t>chance</a:t>
              </a:r>
              <a:endParaRPr lang="en-GB" altLang="en-US">
                <a:solidFill>
                  <a:schemeClr val="accent2"/>
                </a:solidFill>
              </a:endParaRPr>
            </a:p>
          </p:txBody>
        </p:sp>
        <p:sp>
          <p:nvSpPr>
            <p:cNvPr id="73757" name="Text Box 28"/>
            <p:cNvSpPr txBox="1">
              <a:spLocks noChangeArrowheads="1"/>
            </p:cNvSpPr>
            <p:nvPr/>
          </p:nvSpPr>
          <p:spPr bwMode="auto">
            <a:xfrm>
              <a:off x="4128" y="2832"/>
              <a:ext cx="302"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min</a:t>
              </a:r>
              <a:endParaRPr lang="en-GB" altLang="en-US"/>
            </a:p>
          </p:txBody>
        </p:sp>
        <p:sp>
          <p:nvSpPr>
            <p:cNvPr id="73758" name="Text Box 29"/>
            <p:cNvSpPr txBox="1">
              <a:spLocks noChangeArrowheads="1"/>
            </p:cNvSpPr>
            <p:nvPr/>
          </p:nvSpPr>
          <p:spPr bwMode="auto">
            <a:xfrm>
              <a:off x="2016" y="2496"/>
              <a:ext cx="274"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3759" name="Text Box 30"/>
            <p:cNvSpPr txBox="1">
              <a:spLocks noChangeArrowheads="1"/>
            </p:cNvSpPr>
            <p:nvPr/>
          </p:nvSpPr>
          <p:spPr bwMode="auto">
            <a:xfrm>
              <a:off x="2564" y="2496"/>
              <a:ext cx="274"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3760" name="Text Box 31"/>
            <p:cNvSpPr txBox="1">
              <a:spLocks noChangeArrowheads="1"/>
            </p:cNvSpPr>
            <p:nvPr/>
          </p:nvSpPr>
          <p:spPr bwMode="auto">
            <a:xfrm>
              <a:off x="2900" y="2496"/>
              <a:ext cx="274"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3761" name="Text Box 32"/>
            <p:cNvSpPr txBox="1">
              <a:spLocks noChangeArrowheads="1"/>
            </p:cNvSpPr>
            <p:nvPr/>
          </p:nvSpPr>
          <p:spPr bwMode="auto">
            <a:xfrm>
              <a:off x="3380" y="2496"/>
              <a:ext cx="274"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0.5</a:t>
              </a:r>
              <a:endParaRPr lang="en-GB" altLang="en-US"/>
            </a:p>
          </p:txBody>
        </p:sp>
        <p:sp>
          <p:nvSpPr>
            <p:cNvPr id="73762" name="Text Box 33"/>
            <p:cNvSpPr txBox="1">
              <a:spLocks noChangeArrowheads="1"/>
            </p:cNvSpPr>
            <p:nvPr/>
          </p:nvSpPr>
          <p:spPr bwMode="auto">
            <a:xfrm>
              <a:off x="1568" y="3458"/>
              <a:ext cx="170"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7</a:t>
              </a:r>
              <a:endParaRPr lang="en-GB" altLang="en-US"/>
            </a:p>
          </p:txBody>
        </p:sp>
        <p:sp>
          <p:nvSpPr>
            <p:cNvPr id="73763" name="Text Box 34"/>
            <p:cNvSpPr txBox="1">
              <a:spLocks noChangeArrowheads="1"/>
            </p:cNvSpPr>
            <p:nvPr/>
          </p:nvSpPr>
          <p:spPr bwMode="auto">
            <a:xfrm>
              <a:off x="2012" y="3458"/>
              <a:ext cx="170"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2</a:t>
              </a:r>
              <a:endParaRPr lang="en-GB" altLang="en-US"/>
            </a:p>
          </p:txBody>
        </p:sp>
        <p:sp>
          <p:nvSpPr>
            <p:cNvPr id="73764" name="Text Box 35"/>
            <p:cNvSpPr txBox="1">
              <a:spLocks noChangeArrowheads="1"/>
            </p:cNvSpPr>
            <p:nvPr/>
          </p:nvSpPr>
          <p:spPr bwMode="auto">
            <a:xfrm>
              <a:off x="2256" y="3458"/>
              <a:ext cx="170"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9</a:t>
              </a:r>
              <a:endParaRPr lang="en-GB" altLang="en-US"/>
            </a:p>
          </p:txBody>
        </p:sp>
        <p:sp>
          <p:nvSpPr>
            <p:cNvPr id="73765" name="Text Box 36"/>
            <p:cNvSpPr txBox="1">
              <a:spLocks noChangeArrowheads="1"/>
            </p:cNvSpPr>
            <p:nvPr/>
          </p:nvSpPr>
          <p:spPr bwMode="auto">
            <a:xfrm>
              <a:off x="2588" y="3458"/>
              <a:ext cx="171"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6</a:t>
              </a:r>
              <a:endParaRPr lang="en-GB" altLang="en-US"/>
            </a:p>
          </p:txBody>
        </p:sp>
        <p:sp>
          <p:nvSpPr>
            <p:cNvPr id="73766" name="Text Box 37"/>
            <p:cNvSpPr txBox="1">
              <a:spLocks noChangeArrowheads="1"/>
            </p:cNvSpPr>
            <p:nvPr/>
          </p:nvSpPr>
          <p:spPr bwMode="auto">
            <a:xfrm>
              <a:off x="2876" y="3458"/>
              <a:ext cx="170"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5</a:t>
              </a:r>
              <a:endParaRPr lang="en-GB" altLang="en-US"/>
            </a:p>
          </p:txBody>
        </p:sp>
        <p:sp>
          <p:nvSpPr>
            <p:cNvPr id="73767" name="Text Box 38"/>
            <p:cNvSpPr txBox="1">
              <a:spLocks noChangeArrowheads="1"/>
            </p:cNvSpPr>
            <p:nvPr/>
          </p:nvSpPr>
          <p:spPr bwMode="auto">
            <a:xfrm>
              <a:off x="3212" y="3458"/>
              <a:ext cx="171"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0</a:t>
              </a:r>
              <a:endParaRPr lang="en-GB" altLang="en-US"/>
            </a:p>
          </p:txBody>
        </p:sp>
        <p:sp>
          <p:nvSpPr>
            <p:cNvPr id="73768" name="Text Box 39"/>
            <p:cNvSpPr txBox="1">
              <a:spLocks noChangeArrowheads="1"/>
            </p:cNvSpPr>
            <p:nvPr/>
          </p:nvSpPr>
          <p:spPr bwMode="auto">
            <a:xfrm>
              <a:off x="3500" y="3458"/>
              <a:ext cx="170"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8</a:t>
              </a:r>
              <a:endParaRPr lang="en-GB" altLang="en-US"/>
            </a:p>
          </p:txBody>
        </p:sp>
        <p:sp>
          <p:nvSpPr>
            <p:cNvPr id="73769" name="Text Box 40"/>
            <p:cNvSpPr txBox="1">
              <a:spLocks noChangeArrowheads="1"/>
            </p:cNvSpPr>
            <p:nvPr/>
          </p:nvSpPr>
          <p:spPr bwMode="auto">
            <a:xfrm>
              <a:off x="3904" y="3458"/>
              <a:ext cx="212"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GB" altLang="en-US" sz="1800">
                  <a:latin typeface="Arial" charset="0"/>
                </a:rPr>
                <a:t>-4</a:t>
              </a:r>
              <a:endParaRPr lang="en-GB" altLang="en-US"/>
            </a:p>
          </p:txBody>
        </p:sp>
      </p:grpSp>
    </p:spTree>
    <p:extLst>
      <p:ext uri="{BB962C8B-B14F-4D97-AF65-F5344CB8AC3E}">
        <p14:creationId xmlns:p14="http://schemas.microsoft.com/office/powerpoint/2010/main" val="207124553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p:cNvSpPr>
            <a:spLocks noGrp="1" noChangeArrowheads="1"/>
          </p:cNvSpPr>
          <p:nvPr>
            <p:ph idx="1"/>
          </p:nvPr>
        </p:nvSpPr>
        <p:spPr/>
        <p:txBody>
          <a:bodyPr/>
          <a:lstStyle/>
          <a:p>
            <a:pPr>
              <a:spcBef>
                <a:spcPct val="0"/>
              </a:spcBef>
            </a:pPr>
            <a:r>
              <a:rPr lang="en-GB" altLang="en-US" sz="2400" dirty="0">
                <a:latin typeface="Arial" charset="0"/>
              </a:rPr>
              <a:t>The complexity of expected-minimax: </a:t>
            </a:r>
          </a:p>
          <a:p>
            <a:pPr lvl="1">
              <a:spcBef>
                <a:spcPct val="0"/>
              </a:spcBef>
              <a:buFontTx/>
              <a:buNone/>
            </a:pPr>
            <a:r>
              <a:rPr lang="en-GB" altLang="en-US" sz="2000" dirty="0">
                <a:latin typeface="Arial" charset="0"/>
              </a:rPr>
              <a:t>	</a:t>
            </a:r>
            <a:r>
              <a:rPr lang="en-GB" altLang="en-US" dirty="0">
                <a:latin typeface="Arial" charset="0"/>
              </a:rPr>
              <a:t>O(</a:t>
            </a:r>
            <a:r>
              <a:rPr lang="en-GB" altLang="en-US" dirty="0" err="1">
                <a:latin typeface="Arial" charset="0"/>
              </a:rPr>
              <a:t>b</a:t>
            </a:r>
            <a:r>
              <a:rPr lang="en-GB" altLang="en-US" baseline="30000" dirty="0" err="1">
                <a:latin typeface="Arial" charset="0"/>
              </a:rPr>
              <a:t>m</a:t>
            </a:r>
            <a:r>
              <a:rPr lang="en-GB" altLang="en-US" dirty="0">
                <a:latin typeface="Arial" charset="0"/>
              </a:rPr>
              <a:t> n</a:t>
            </a:r>
            <a:r>
              <a:rPr lang="en-GB" altLang="en-US" baseline="30000" dirty="0">
                <a:latin typeface="Arial" charset="0"/>
              </a:rPr>
              <a:t>m</a:t>
            </a:r>
            <a:r>
              <a:rPr lang="en-GB" altLang="en-US" dirty="0">
                <a:latin typeface="Arial" charset="0"/>
              </a:rPr>
              <a:t>), where </a:t>
            </a:r>
            <a:r>
              <a:rPr lang="en-GB" altLang="en-US" b="1" dirty="0">
                <a:latin typeface="Arial" charset="0"/>
              </a:rPr>
              <a:t>n</a:t>
            </a:r>
            <a:r>
              <a:rPr lang="en-GB" altLang="en-US" dirty="0">
                <a:latin typeface="Arial" charset="0"/>
              </a:rPr>
              <a:t> is the number of distinct </a:t>
            </a:r>
            <a:r>
              <a:rPr lang="en-GB" altLang="en-US" dirty="0" smtClean="0">
                <a:latin typeface="Arial" charset="0"/>
              </a:rPr>
              <a:t>rolls</a:t>
            </a:r>
          </a:p>
          <a:p>
            <a:pPr lvl="1">
              <a:spcBef>
                <a:spcPct val="0"/>
              </a:spcBef>
              <a:buFontTx/>
              <a:buNone/>
            </a:pPr>
            <a:endParaRPr lang="en-GB" altLang="en-US" sz="2000" dirty="0">
              <a:latin typeface="Arial" charset="0"/>
            </a:endParaRPr>
          </a:p>
          <a:p>
            <a:pPr>
              <a:spcBef>
                <a:spcPct val="0"/>
              </a:spcBef>
            </a:pPr>
            <a:r>
              <a:rPr lang="en-GB" altLang="en-US" sz="2400" dirty="0">
                <a:latin typeface="Arial" charset="0"/>
              </a:rPr>
              <a:t>Non-determinism increases branching factor</a:t>
            </a:r>
          </a:p>
          <a:p>
            <a:pPr lvl="1">
              <a:spcBef>
                <a:spcPct val="0"/>
              </a:spcBef>
            </a:pPr>
            <a:r>
              <a:rPr lang="en-GB" altLang="en-US" dirty="0">
                <a:latin typeface="Arial" charset="0"/>
              </a:rPr>
              <a:t>21 possible distinct rolls with 2 </a:t>
            </a:r>
            <a:r>
              <a:rPr lang="en-GB" altLang="en-US" dirty="0" smtClean="0">
                <a:latin typeface="Arial" charset="0"/>
              </a:rPr>
              <a:t>dice (</a:t>
            </a:r>
            <a:r>
              <a:rPr lang="en-GB" dirty="0"/>
              <a:t>since 6-5 is same as </a:t>
            </a:r>
            <a:r>
              <a:rPr lang="en-GB" dirty="0" smtClean="0"/>
              <a:t>5-6</a:t>
            </a:r>
            <a:r>
              <a:rPr lang="en-GB" altLang="en-US" dirty="0" smtClean="0">
                <a:latin typeface="Arial" charset="0"/>
              </a:rPr>
              <a:t>)</a:t>
            </a:r>
          </a:p>
          <a:p>
            <a:pPr lvl="1">
              <a:spcBef>
                <a:spcPct val="0"/>
              </a:spcBef>
            </a:pPr>
            <a:endParaRPr lang="en-GB" altLang="en-US" sz="1800" dirty="0">
              <a:latin typeface="Arial" charset="0"/>
            </a:endParaRPr>
          </a:p>
          <a:p>
            <a:pPr>
              <a:spcBef>
                <a:spcPct val="0"/>
              </a:spcBef>
            </a:pPr>
            <a:r>
              <a:rPr lang="en-GB" altLang="en-US" sz="2400" dirty="0">
                <a:latin typeface="Arial" charset="0"/>
              </a:rPr>
              <a:t>The extra cost of expected-minimax makes it </a:t>
            </a:r>
            <a:r>
              <a:rPr lang="en-GB" altLang="en-US" sz="2400" dirty="0">
                <a:solidFill>
                  <a:srgbClr val="C00000"/>
                </a:solidFill>
                <a:latin typeface="Arial" charset="0"/>
              </a:rPr>
              <a:t>unrealistic </a:t>
            </a:r>
            <a:r>
              <a:rPr lang="en-GB" altLang="en-US" sz="2400" dirty="0">
                <a:latin typeface="Arial" charset="0"/>
              </a:rPr>
              <a:t>to consider looking ahead very far in most games of </a:t>
            </a:r>
            <a:r>
              <a:rPr lang="en-GB" altLang="en-US" sz="2400" dirty="0" smtClean="0">
                <a:latin typeface="Arial" charset="0"/>
              </a:rPr>
              <a:t>chance</a:t>
            </a:r>
          </a:p>
          <a:p>
            <a:pPr>
              <a:spcBef>
                <a:spcPct val="0"/>
              </a:spcBef>
            </a:pPr>
            <a:endParaRPr lang="en-GB" altLang="en-US" sz="2400" dirty="0">
              <a:latin typeface="Arial" charset="0"/>
            </a:endParaRPr>
          </a:p>
          <a:p>
            <a:pPr>
              <a:spcBef>
                <a:spcPct val="0"/>
              </a:spcBef>
            </a:pPr>
            <a:r>
              <a:rPr lang="en-GB" altLang="en-US" sz="2400" dirty="0">
                <a:solidFill>
                  <a:srgbClr val="C00000"/>
                </a:solidFill>
                <a:latin typeface="Arial" charset="0"/>
              </a:rPr>
              <a:t>Alpha-beta pruning is less effective, why</a:t>
            </a:r>
            <a:r>
              <a:rPr lang="en-GB" altLang="en-US" sz="2400" dirty="0" smtClean="0">
                <a:solidFill>
                  <a:srgbClr val="C00000"/>
                </a:solidFill>
                <a:latin typeface="Arial" charset="0"/>
              </a:rPr>
              <a:t>?</a:t>
            </a:r>
            <a:endParaRPr lang="en-GB" altLang="en-US" sz="2400" dirty="0">
              <a:solidFill>
                <a:srgbClr val="C00000"/>
              </a:solidFill>
              <a:latin typeface="Arial" charset="0"/>
            </a:endParaRPr>
          </a:p>
        </p:txBody>
      </p:sp>
      <p:sp>
        <p:nvSpPr>
          <p:cNvPr id="7475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9873717-B230-CA46-BD2C-6154FCD94AB3}" type="slidenum">
              <a:rPr lang="en-GB" altLang="en-US" sz="1400"/>
              <a:pPr/>
              <a:t>74</a:t>
            </a:fld>
            <a:endParaRPr lang="en-GB" altLang="en-US" sz="1400"/>
          </a:p>
        </p:txBody>
      </p:sp>
      <p:sp>
        <p:nvSpPr>
          <p:cNvPr id="23757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Non-Deterministic Games (4)</a:t>
            </a:r>
          </a:p>
        </p:txBody>
      </p:sp>
    </p:spTree>
    <p:extLst>
      <p:ext uri="{BB962C8B-B14F-4D97-AF65-F5344CB8AC3E}">
        <p14:creationId xmlns:p14="http://schemas.microsoft.com/office/powerpoint/2010/main" val="713805682"/>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81" name="Picture 4" descr="Draughts"/>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a:xfrm>
            <a:off x="8610600" y="2747169"/>
            <a:ext cx="2552700" cy="2552700"/>
          </a:xfrm>
          <a:noFill/>
        </p:spPr>
      </p:pic>
      <p:sp>
        <p:nvSpPr>
          <p:cNvPr id="75778" name="Slide Number Placeholder 6"/>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28D45E73-DFDA-FA4A-A56D-4D08F4CF22AE}" type="slidenum">
              <a:rPr lang="en-GB" altLang="en-US" sz="1400"/>
              <a:pPr/>
              <a:t>75</a:t>
            </a:fld>
            <a:endParaRPr lang="en-GB" altLang="en-US" sz="1400"/>
          </a:p>
        </p:txBody>
      </p:sp>
      <p:sp>
        <p:nvSpPr>
          <p:cNvPr id="75779" name="Rectangle 2"/>
          <p:cNvSpPr>
            <a:spLocks noGrp="1" noChangeArrowheads="1"/>
          </p:cNvSpPr>
          <p:nvPr>
            <p:ph type="body" sz="half" idx="4294967295"/>
          </p:nvPr>
        </p:nvSpPr>
        <p:spPr>
          <a:xfrm>
            <a:off x="374754" y="1768475"/>
            <a:ext cx="8000375" cy="4953000"/>
          </a:xfrm>
        </p:spPr>
        <p:txBody>
          <a:bodyPr/>
          <a:lstStyle/>
          <a:p>
            <a:pPr>
              <a:lnSpc>
                <a:spcPct val="80000"/>
              </a:lnSpc>
            </a:pPr>
            <a:r>
              <a:rPr lang="en-GB" altLang="en-US" sz="2400" u="sng" dirty="0">
                <a:latin typeface="Arial" charset="0"/>
              </a:rPr>
              <a:t>Checkers/Draughts </a:t>
            </a:r>
            <a:r>
              <a:rPr lang="en-GB" altLang="en-US" sz="2400" dirty="0">
                <a:latin typeface="Arial" charset="0"/>
              </a:rPr>
              <a:t>: (10</a:t>
            </a:r>
            <a:r>
              <a:rPr lang="en-GB" altLang="en-US" sz="2400" baseline="30000" dirty="0">
                <a:latin typeface="Arial" charset="0"/>
              </a:rPr>
              <a:t>31 </a:t>
            </a:r>
            <a:r>
              <a:rPr lang="en-GB" altLang="en-US" sz="2400" dirty="0">
                <a:latin typeface="Arial" charset="0"/>
              </a:rPr>
              <a:t>nodes)</a:t>
            </a:r>
            <a:endParaRPr lang="en-GB" altLang="en-US" sz="2400" u="sng" dirty="0">
              <a:latin typeface="Arial" charset="0"/>
            </a:endParaRPr>
          </a:p>
          <a:p>
            <a:pPr>
              <a:lnSpc>
                <a:spcPct val="80000"/>
              </a:lnSpc>
              <a:buFontTx/>
              <a:buNone/>
            </a:pPr>
            <a:r>
              <a:rPr lang="en-GB" altLang="en-US" sz="2400" dirty="0">
                <a:latin typeface="Arial" charset="0"/>
              </a:rPr>
              <a:t>	</a:t>
            </a:r>
            <a:r>
              <a:rPr lang="en-GB" altLang="en-US" sz="2000" dirty="0">
                <a:latin typeface="Arial" charset="0"/>
              </a:rPr>
              <a:t>A. L. Samuel, "Some Studies in Machine Learning using the Game of Checkers," </a:t>
            </a:r>
            <a:r>
              <a:rPr lang="en-GB" altLang="en-US" sz="2000" i="1" dirty="0">
                <a:latin typeface="Arial" charset="0"/>
              </a:rPr>
              <a:t>IBM Journal of Research and Development</a:t>
            </a:r>
            <a:r>
              <a:rPr lang="en-GB" altLang="en-US" sz="2000" dirty="0">
                <a:latin typeface="Arial" charset="0"/>
              </a:rPr>
              <a:t>, 3(3): 210 - 229, 1959.</a:t>
            </a:r>
          </a:p>
          <a:p>
            <a:pPr lvl="4">
              <a:lnSpc>
                <a:spcPct val="80000"/>
              </a:lnSpc>
              <a:buFontTx/>
              <a:buNone/>
            </a:pPr>
            <a:endParaRPr lang="en-GB" altLang="en-US" sz="1400" dirty="0">
              <a:latin typeface="Arial" charset="0"/>
            </a:endParaRPr>
          </a:p>
          <a:p>
            <a:pPr lvl="1">
              <a:lnSpc>
                <a:spcPct val="80000"/>
              </a:lnSpc>
            </a:pPr>
            <a:r>
              <a:rPr lang="en-GB" altLang="en-US" sz="2000" dirty="0">
                <a:latin typeface="Arial" charset="0"/>
              </a:rPr>
              <a:t>Learned its own evaluation function by playing itself thousands of times</a:t>
            </a:r>
          </a:p>
          <a:p>
            <a:pPr lvl="1">
              <a:lnSpc>
                <a:spcPct val="80000"/>
              </a:lnSpc>
            </a:pPr>
            <a:r>
              <a:rPr lang="en-GB" altLang="en-US" sz="2000" dirty="0">
                <a:latin typeface="Arial" charset="0"/>
              </a:rPr>
              <a:t>Used only an IBM 704 with 10,000 words of RAM, magnetic tape, and a clock speed of 1 kHz</a:t>
            </a:r>
          </a:p>
          <a:p>
            <a:pPr lvl="1">
              <a:lnSpc>
                <a:spcPct val="80000"/>
              </a:lnSpc>
            </a:pPr>
            <a:r>
              <a:rPr lang="en-GB" altLang="en-US" sz="2000" dirty="0">
                <a:latin typeface="Arial" charset="0"/>
              </a:rPr>
              <a:t>Successful enough to compete well at human tournaments</a:t>
            </a:r>
          </a:p>
          <a:p>
            <a:pPr>
              <a:lnSpc>
                <a:spcPct val="80000"/>
              </a:lnSpc>
            </a:pPr>
            <a:endParaRPr lang="en-GB" altLang="en-US" sz="2400" dirty="0">
              <a:latin typeface="Arial" charset="0"/>
            </a:endParaRPr>
          </a:p>
          <a:p>
            <a:pPr>
              <a:lnSpc>
                <a:spcPct val="80000"/>
              </a:lnSpc>
            </a:pPr>
            <a:r>
              <a:rPr lang="en-GB" altLang="en-US" sz="2400" dirty="0">
                <a:latin typeface="Arial" charset="0"/>
              </a:rPr>
              <a:t>Current world champion is </a:t>
            </a:r>
            <a:r>
              <a:rPr lang="en-GB" altLang="en-US" sz="2400" i="1" dirty="0">
                <a:latin typeface="Arial" charset="0"/>
              </a:rPr>
              <a:t>Chinook</a:t>
            </a:r>
            <a:endParaRPr lang="en-GB" altLang="en-US" sz="2400" dirty="0">
              <a:latin typeface="Arial" charset="0"/>
            </a:endParaRPr>
          </a:p>
          <a:p>
            <a:pPr lvl="1">
              <a:lnSpc>
                <a:spcPct val="80000"/>
              </a:lnSpc>
            </a:pPr>
            <a:r>
              <a:rPr lang="en-GB" altLang="en-US" sz="2000" dirty="0">
                <a:latin typeface="Arial" charset="0"/>
              </a:rPr>
              <a:t>Can beat any human</a:t>
            </a:r>
          </a:p>
          <a:p>
            <a:pPr lvl="1">
              <a:lnSpc>
                <a:spcPct val="80000"/>
              </a:lnSpc>
            </a:pPr>
            <a:r>
              <a:rPr lang="en-GB" altLang="en-US" sz="2000" dirty="0">
                <a:latin typeface="Arial" charset="0"/>
              </a:rPr>
              <a:t>Uses alpha-beta search &amp; pre-computed database of 444 billion positions </a:t>
            </a:r>
            <a:r>
              <a:rPr lang="en-GB" altLang="en-US" sz="2000" dirty="0">
                <a:latin typeface="Arial" charset="0"/>
                <a:sym typeface="Wingdings" charset="2"/>
              </a:rPr>
              <a:t> flawless endgame play</a:t>
            </a:r>
            <a:endParaRPr lang="en-GB" altLang="en-US" sz="2000" dirty="0">
              <a:latin typeface="Arial" charset="0"/>
            </a:endParaRPr>
          </a:p>
          <a:p>
            <a:pPr lvl="1">
              <a:lnSpc>
                <a:spcPct val="80000"/>
              </a:lnSpc>
              <a:buFontTx/>
              <a:buNone/>
            </a:pPr>
            <a:endParaRPr lang="en-GB" altLang="en-US" sz="2000" baseline="30000" dirty="0">
              <a:latin typeface="Arial" charset="0"/>
            </a:endParaRPr>
          </a:p>
        </p:txBody>
      </p:sp>
      <p:sp>
        <p:nvSpPr>
          <p:cNvPr id="23142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State-of-the-Art Game Programs</a:t>
            </a:r>
          </a:p>
        </p:txBody>
      </p:sp>
    </p:spTree>
    <p:extLst>
      <p:ext uri="{BB962C8B-B14F-4D97-AF65-F5344CB8AC3E}">
        <p14:creationId xmlns:p14="http://schemas.microsoft.com/office/powerpoint/2010/main" val="108844523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Number Placeholder 7"/>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2DE6150-5454-1D4D-B259-98B397796B2C}" type="slidenum">
              <a:rPr lang="en-GB" altLang="en-US" sz="1400"/>
              <a:pPr/>
              <a:t>76</a:t>
            </a:fld>
            <a:endParaRPr lang="en-GB" altLang="en-US" sz="1400"/>
          </a:p>
        </p:txBody>
      </p:sp>
      <p:sp>
        <p:nvSpPr>
          <p:cNvPr id="76803" name="Rectangle 2"/>
          <p:cNvSpPr>
            <a:spLocks noGrp="1" noChangeArrowheads="1"/>
          </p:cNvSpPr>
          <p:nvPr>
            <p:ph type="body" sz="half" idx="1"/>
          </p:nvPr>
        </p:nvSpPr>
        <p:spPr>
          <a:xfrm>
            <a:off x="621467" y="1676400"/>
            <a:ext cx="5817433" cy="4274695"/>
          </a:xfrm>
        </p:spPr>
        <p:txBody>
          <a:bodyPr>
            <a:normAutofit lnSpcReduction="10000"/>
          </a:bodyPr>
          <a:lstStyle/>
          <a:p>
            <a:pPr>
              <a:lnSpc>
                <a:spcPct val="90000"/>
              </a:lnSpc>
            </a:pPr>
            <a:r>
              <a:rPr lang="en-GB" altLang="en-US" sz="2400" u="sng" dirty="0">
                <a:latin typeface="Arial" charset="0"/>
              </a:rPr>
              <a:t>Backgammon</a:t>
            </a:r>
            <a:r>
              <a:rPr lang="en-GB" altLang="en-US" sz="2400" dirty="0">
                <a:latin typeface="Arial" charset="0"/>
              </a:rPr>
              <a:t>: (10</a:t>
            </a:r>
            <a:r>
              <a:rPr lang="en-GB" altLang="en-US" sz="2400" baseline="30000" dirty="0">
                <a:latin typeface="Arial" charset="0"/>
              </a:rPr>
              <a:t>144</a:t>
            </a:r>
            <a:r>
              <a:rPr lang="en-GB" altLang="en-US" sz="2400" dirty="0">
                <a:latin typeface="Arial" charset="0"/>
              </a:rPr>
              <a:t> nodes)</a:t>
            </a:r>
          </a:p>
          <a:p>
            <a:pPr>
              <a:lnSpc>
                <a:spcPct val="90000"/>
              </a:lnSpc>
              <a:buFontTx/>
              <a:buNone/>
            </a:pPr>
            <a:r>
              <a:rPr lang="en-GB" altLang="en-US" sz="2400" dirty="0">
                <a:latin typeface="Arial" charset="0"/>
              </a:rPr>
              <a:t>   </a:t>
            </a:r>
            <a:r>
              <a:rPr lang="en-GB" altLang="en-US" sz="2000" dirty="0" smtClean="0">
                <a:latin typeface="Arial" charset="0"/>
              </a:rPr>
              <a:t>G</a:t>
            </a:r>
            <a:r>
              <a:rPr lang="en-GB" altLang="en-US" sz="2000" dirty="0">
                <a:latin typeface="Arial" charset="0"/>
              </a:rPr>
              <a:t>. </a:t>
            </a:r>
            <a:r>
              <a:rPr lang="en-GB" altLang="en-US" sz="2000" dirty="0" err="1">
                <a:latin typeface="Arial" charset="0"/>
              </a:rPr>
              <a:t>Tesauro</a:t>
            </a:r>
            <a:r>
              <a:rPr lang="en-GB" altLang="en-US" sz="2000" dirty="0">
                <a:latin typeface="Arial" charset="0"/>
              </a:rPr>
              <a:t>, “Temporal Difference learning and TD-Gammon," </a:t>
            </a:r>
            <a:r>
              <a:rPr lang="en-GB" altLang="en-US" sz="2000" i="1" dirty="0">
                <a:latin typeface="Arial" charset="0"/>
              </a:rPr>
              <a:t>Communications of ACM</a:t>
            </a:r>
            <a:r>
              <a:rPr lang="en-GB" altLang="en-US" sz="2000" dirty="0">
                <a:latin typeface="Arial" charset="0"/>
              </a:rPr>
              <a:t> 38(3), 58 - 68, 1995.</a:t>
            </a:r>
          </a:p>
          <a:p>
            <a:pPr lvl="4">
              <a:lnSpc>
                <a:spcPct val="90000"/>
              </a:lnSpc>
            </a:pPr>
            <a:endParaRPr lang="en-GB" altLang="en-US" sz="1600" dirty="0">
              <a:latin typeface="Arial" charset="0"/>
            </a:endParaRPr>
          </a:p>
          <a:p>
            <a:pPr lvl="1">
              <a:lnSpc>
                <a:spcPct val="90000"/>
              </a:lnSpc>
            </a:pPr>
            <a:r>
              <a:rPr lang="en-GB" altLang="en-US" sz="2000" dirty="0">
                <a:latin typeface="Arial" charset="0"/>
              </a:rPr>
              <a:t>Also learns by playing itself</a:t>
            </a:r>
          </a:p>
          <a:p>
            <a:pPr lvl="1">
              <a:lnSpc>
                <a:spcPct val="90000"/>
              </a:lnSpc>
            </a:pPr>
            <a:r>
              <a:rPr lang="en-GB" altLang="en-US" sz="2000" dirty="0">
                <a:latin typeface="Arial" charset="0"/>
              </a:rPr>
              <a:t>Uses a non-linear evaluation function - a neural network</a:t>
            </a:r>
          </a:p>
          <a:p>
            <a:pPr lvl="1">
              <a:lnSpc>
                <a:spcPct val="90000"/>
              </a:lnSpc>
            </a:pPr>
            <a:r>
              <a:rPr lang="en-GB" altLang="en-US" sz="2000" dirty="0">
                <a:latin typeface="Arial" charset="0"/>
              </a:rPr>
              <a:t>Rated one of the top three players in the world.</a:t>
            </a:r>
          </a:p>
          <a:p>
            <a:pPr lvl="1">
              <a:lnSpc>
                <a:spcPct val="90000"/>
              </a:lnSpc>
            </a:pPr>
            <a:endParaRPr lang="en-GB" altLang="en-US" sz="2000" dirty="0">
              <a:latin typeface="Arial" charset="0"/>
            </a:endParaRPr>
          </a:p>
          <a:p>
            <a:pPr>
              <a:lnSpc>
                <a:spcPct val="90000"/>
              </a:lnSpc>
            </a:pPr>
            <a:r>
              <a:rPr lang="en-GB" altLang="en-US" sz="2400" u="sng" dirty="0">
                <a:latin typeface="Arial" charset="0"/>
              </a:rPr>
              <a:t>Othello </a:t>
            </a:r>
            <a:r>
              <a:rPr lang="en-GB" altLang="en-US" sz="2400" dirty="0">
                <a:latin typeface="Arial" charset="0"/>
              </a:rPr>
              <a:t>(10</a:t>
            </a:r>
            <a:r>
              <a:rPr lang="en-GB" altLang="en-US" sz="2400" baseline="30000" dirty="0">
                <a:latin typeface="Arial" charset="0"/>
              </a:rPr>
              <a:t>58</a:t>
            </a:r>
            <a:r>
              <a:rPr lang="en-GB" altLang="en-US" sz="2400" dirty="0">
                <a:latin typeface="Arial" charset="0"/>
              </a:rPr>
              <a:t> nodes)</a:t>
            </a:r>
            <a:endParaRPr lang="en-GB" altLang="en-US" sz="2400" u="sng" dirty="0">
              <a:latin typeface="Arial" charset="0"/>
            </a:endParaRPr>
          </a:p>
          <a:p>
            <a:pPr lvl="1">
              <a:lnSpc>
                <a:spcPct val="90000"/>
              </a:lnSpc>
            </a:pPr>
            <a:r>
              <a:rPr lang="en-GB" altLang="en-US" sz="2000" dirty="0">
                <a:latin typeface="Arial" charset="0"/>
              </a:rPr>
              <a:t>Computers can easily beat the world experts</a:t>
            </a:r>
          </a:p>
        </p:txBody>
      </p:sp>
      <p:pic>
        <p:nvPicPr>
          <p:cNvPr id="76804" name="Picture 4" descr="Bg_sg_b1"/>
          <p:cNvPicPr>
            <a:picLocks noGrp="1" noChangeAspect="1" noChangeArrowheads="1"/>
          </p:cNvPicPr>
          <p:nvPr>
            <p:ph sz="quarter" idx="2"/>
          </p:nvPr>
        </p:nvPicPr>
        <p:blipFill>
          <a:blip r:embed="rId2">
            <a:extLst>
              <a:ext uri="{28A0092B-C50C-407E-A947-70E740481C1C}">
                <a14:useLocalDpi xmlns:a14="http://schemas.microsoft.com/office/drawing/2010/main" val="0"/>
              </a:ext>
            </a:extLst>
          </a:blip>
          <a:srcRect/>
          <a:stretch>
            <a:fillRect/>
          </a:stretch>
        </p:blipFill>
        <p:spPr>
          <a:xfrm>
            <a:off x="6705600" y="1498601"/>
            <a:ext cx="3733800" cy="2498725"/>
          </a:xfrm>
          <a:noFill/>
        </p:spPr>
      </p:pic>
      <p:sp>
        <p:nvSpPr>
          <p:cNvPr id="23245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sz="3200">
                <a:latin typeface="Arial" charset="0"/>
              </a:rPr>
              <a:t>State-of-the-Art Game Programs (2)</a:t>
            </a:r>
          </a:p>
        </p:txBody>
      </p:sp>
      <p:pic>
        <p:nvPicPr>
          <p:cNvPr id="76806" name="Picture 7" descr="Zebra_opening copy"/>
          <p:cNvPicPr>
            <a:picLocks noGrp="1" noChangeAspect="1" noChangeArrowheads="1"/>
          </p:cNvPicPr>
          <p:nvPr>
            <p:ph sz="quarter" idx="3"/>
          </p:nvPr>
        </p:nvPicPr>
        <p:blipFill>
          <a:blip r:embed="rId3">
            <a:extLst>
              <a:ext uri="{28A0092B-C50C-407E-A947-70E740481C1C}">
                <a14:useLocalDpi xmlns:a14="http://schemas.microsoft.com/office/drawing/2010/main" val="0"/>
              </a:ext>
            </a:extLst>
          </a:blip>
          <a:srcRect/>
          <a:stretch>
            <a:fillRect/>
          </a:stretch>
        </p:blipFill>
        <p:spPr>
          <a:xfrm>
            <a:off x="7162800" y="4267200"/>
            <a:ext cx="2286000" cy="2286000"/>
          </a:xfrm>
          <a:noFill/>
        </p:spPr>
      </p:pic>
    </p:spTree>
    <p:extLst>
      <p:ext uri="{BB962C8B-B14F-4D97-AF65-F5344CB8AC3E}">
        <p14:creationId xmlns:p14="http://schemas.microsoft.com/office/powerpoint/2010/main" val="713513102"/>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Rectangle 6"/>
          <p:cNvSpPr>
            <a:spLocks noGrp="1" noChangeArrowheads="1"/>
          </p:cNvSpPr>
          <p:nvPr>
            <p:ph idx="1"/>
          </p:nvPr>
        </p:nvSpPr>
        <p:spPr/>
        <p:txBody>
          <a:bodyPr>
            <a:normAutofit fontScale="92500" lnSpcReduction="10000"/>
          </a:bodyPr>
          <a:lstStyle/>
          <a:p>
            <a:pPr>
              <a:lnSpc>
                <a:spcPct val="80000"/>
              </a:lnSpc>
              <a:buFontTx/>
              <a:buNone/>
            </a:pPr>
            <a:r>
              <a:rPr lang="en-GB" altLang="en-US" sz="2400">
                <a:latin typeface="Arial" charset="0"/>
              </a:rPr>
              <a:t>"Deep Blue" (IBM)</a:t>
            </a:r>
          </a:p>
          <a:p>
            <a:pPr>
              <a:lnSpc>
                <a:spcPct val="80000"/>
              </a:lnSpc>
            </a:pPr>
            <a:r>
              <a:rPr lang="en-GB" altLang="en-US" sz="2400">
                <a:latin typeface="Arial" charset="0"/>
              </a:rPr>
              <a:t>Parallel computer:</a:t>
            </a:r>
          </a:p>
          <a:p>
            <a:pPr lvl="1">
              <a:lnSpc>
                <a:spcPct val="80000"/>
              </a:lnSpc>
            </a:pPr>
            <a:r>
              <a:rPr lang="en-GB" altLang="en-US" sz="2000">
                <a:latin typeface="Arial" charset="0"/>
              </a:rPr>
              <a:t>30 processors for running the “software search”</a:t>
            </a:r>
          </a:p>
          <a:p>
            <a:pPr lvl="1">
              <a:lnSpc>
                <a:spcPct val="80000"/>
              </a:lnSpc>
            </a:pPr>
            <a:r>
              <a:rPr lang="en-GB" altLang="en-US" sz="2000">
                <a:latin typeface="Arial" charset="0"/>
              </a:rPr>
              <a:t>480 custom VLSI chess processors for performing move generation, the “hardware search” and leaf nodes evaluation</a:t>
            </a:r>
          </a:p>
          <a:p>
            <a:pPr>
              <a:lnSpc>
                <a:spcPct val="80000"/>
              </a:lnSpc>
            </a:pPr>
            <a:r>
              <a:rPr lang="en-GB" altLang="en-US" sz="2400">
                <a:latin typeface="Arial" charset="0"/>
              </a:rPr>
              <a:t>Can search 126 million nodes/second on average</a:t>
            </a:r>
          </a:p>
          <a:p>
            <a:pPr>
              <a:lnSpc>
                <a:spcPct val="80000"/>
              </a:lnSpc>
            </a:pPr>
            <a:r>
              <a:rPr lang="en-GB" altLang="en-US" sz="2400">
                <a:latin typeface="Arial" charset="0"/>
              </a:rPr>
              <a:t>Uses iterative deepening alpha-beta search with singular extensions heuristics.</a:t>
            </a:r>
          </a:p>
          <a:p>
            <a:pPr>
              <a:lnSpc>
                <a:spcPct val="80000"/>
              </a:lnSpc>
            </a:pPr>
            <a:r>
              <a:rPr lang="en-GB" altLang="en-US" sz="2400">
                <a:latin typeface="Arial" charset="0"/>
              </a:rPr>
              <a:t>Can reach depth 14 routinely (i.e., 28-ply)</a:t>
            </a:r>
          </a:p>
          <a:p>
            <a:pPr>
              <a:lnSpc>
                <a:spcPct val="80000"/>
              </a:lnSpc>
            </a:pPr>
            <a:r>
              <a:rPr lang="en-GB" altLang="en-US" sz="2400">
                <a:latin typeface="Arial" charset="0"/>
              </a:rPr>
              <a:t>Can avoid horizon by searching as deep as 40-ply</a:t>
            </a:r>
          </a:p>
          <a:p>
            <a:pPr>
              <a:lnSpc>
                <a:spcPct val="80000"/>
              </a:lnSpc>
            </a:pPr>
            <a:r>
              <a:rPr lang="en-GB" altLang="en-US" sz="2400">
                <a:latin typeface="Arial" charset="0"/>
              </a:rPr>
              <a:t>Uses chess knowledge-base:</a:t>
            </a:r>
          </a:p>
          <a:p>
            <a:pPr lvl="1">
              <a:lnSpc>
                <a:spcPct val="80000"/>
              </a:lnSpc>
            </a:pPr>
            <a:r>
              <a:rPr lang="en-GB" altLang="en-US" sz="2000">
                <a:latin typeface="Arial" charset="0"/>
              </a:rPr>
              <a:t>4000 positions of chess opening</a:t>
            </a:r>
          </a:p>
          <a:p>
            <a:pPr lvl="1">
              <a:lnSpc>
                <a:spcPct val="80000"/>
              </a:lnSpc>
            </a:pPr>
            <a:r>
              <a:rPr lang="en-GB" altLang="en-US" sz="2000">
                <a:latin typeface="Arial" charset="0"/>
              </a:rPr>
              <a:t>700,000 grandmaster games database</a:t>
            </a:r>
          </a:p>
          <a:p>
            <a:pPr lvl="1">
              <a:lnSpc>
                <a:spcPct val="80000"/>
              </a:lnSpc>
            </a:pPr>
            <a:r>
              <a:rPr lang="en-GB" altLang="en-US" sz="2000">
                <a:latin typeface="Arial" charset="0"/>
              </a:rPr>
              <a:t>Large endgame database of solved positions, containing 5 and 6 pieces.</a:t>
            </a:r>
          </a:p>
        </p:txBody>
      </p:sp>
      <p:sp>
        <p:nvSpPr>
          <p:cNvPr id="77826"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87E86823-280B-C640-8C9B-172AF48621B6}" type="slidenum">
              <a:rPr lang="en-GB" altLang="en-US" sz="1400"/>
              <a:pPr/>
              <a:t>77</a:t>
            </a:fld>
            <a:endParaRPr lang="en-GB" altLang="en-US" sz="1400"/>
          </a:p>
        </p:txBody>
      </p:sp>
      <p:sp>
        <p:nvSpPr>
          <p:cNvPr id="280583" name="Rectangle 7"/>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sz="3200">
                <a:latin typeface="Arial" charset="0"/>
              </a:rPr>
              <a:t>State-of-the-Art Game Programs (3)</a:t>
            </a:r>
          </a:p>
        </p:txBody>
      </p:sp>
    </p:spTree>
    <p:extLst>
      <p:ext uri="{BB962C8B-B14F-4D97-AF65-F5344CB8AC3E}">
        <p14:creationId xmlns:p14="http://schemas.microsoft.com/office/powerpoint/2010/main" val="46602046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4"/>
          <p:cNvSpPr>
            <a:spLocks noGrp="1" noChangeArrowheads="1"/>
          </p:cNvSpPr>
          <p:nvPr>
            <p:ph idx="1"/>
          </p:nvPr>
        </p:nvSpPr>
        <p:spPr/>
        <p:txBody>
          <a:bodyPr/>
          <a:lstStyle/>
          <a:p>
            <a:pPr>
              <a:buFontTx/>
              <a:buNone/>
            </a:pPr>
            <a:r>
              <a:rPr lang="en-GB" altLang="en-US">
                <a:latin typeface="Arial" charset="0"/>
              </a:rPr>
              <a:t>Kasparov vs. Deep Blue, May 1997</a:t>
            </a:r>
          </a:p>
          <a:p>
            <a:pPr lvl="1"/>
            <a:r>
              <a:rPr lang="en-GB" altLang="en-US">
                <a:latin typeface="Arial" charset="0"/>
              </a:rPr>
              <a:t>6 game full-regulation chess match sponsored by ACM</a:t>
            </a:r>
          </a:p>
          <a:p>
            <a:pPr lvl="1"/>
            <a:r>
              <a:rPr lang="en-GB" altLang="en-US">
                <a:latin typeface="Arial" charset="0"/>
              </a:rPr>
              <a:t>Kasparov lost the match 2 wins &amp; 1 tie to 3 wins &amp; 1 tie</a:t>
            </a:r>
          </a:p>
          <a:p>
            <a:pPr lvl="1"/>
            <a:r>
              <a:rPr lang="en-GB" altLang="en-US">
                <a:latin typeface="Arial" charset="0"/>
              </a:rPr>
              <a:t>This was an historic achievement for computer chess being the first time a computer became the best chess player on the planet</a:t>
            </a:r>
          </a:p>
          <a:p>
            <a:pPr lvl="1"/>
            <a:r>
              <a:rPr lang="en-GB" altLang="en-US" i="1">
                <a:latin typeface="Arial" charset="0"/>
              </a:rPr>
              <a:t>Note that Deep Blue plays by "brute force" (i.e., raw power from computer speed and memory); it uses relatively little that is similar to human intuition and cleverness.</a:t>
            </a:r>
          </a:p>
        </p:txBody>
      </p:sp>
      <p:sp>
        <p:nvSpPr>
          <p:cNvPr id="78850"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0CF3DA2C-2A29-5E48-BA59-7B733EAD63FF}" type="slidenum">
              <a:rPr lang="en-GB" altLang="en-US" sz="1400"/>
              <a:pPr/>
              <a:t>78</a:t>
            </a:fld>
            <a:endParaRPr lang="en-GB" altLang="en-US" sz="1400"/>
          </a:p>
        </p:txBody>
      </p:sp>
      <p:sp>
        <p:nvSpPr>
          <p:cNvPr id="281605" name="Rectangle 5"/>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sz="3200">
                <a:latin typeface="Arial" charset="0"/>
              </a:rPr>
              <a:t>State-of-the-Art Game Programs (4)</a:t>
            </a:r>
          </a:p>
        </p:txBody>
      </p:sp>
    </p:spTree>
    <p:extLst>
      <p:ext uri="{BB962C8B-B14F-4D97-AF65-F5344CB8AC3E}">
        <p14:creationId xmlns:p14="http://schemas.microsoft.com/office/powerpoint/2010/main" val="53311145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77C9B211-0F74-8C48-8C9E-131E88E33DBE}" type="slidenum">
              <a:rPr lang="en-GB" altLang="en-US" sz="1400"/>
              <a:pPr/>
              <a:t>79</a:t>
            </a:fld>
            <a:endParaRPr lang="en-GB" altLang="en-US" sz="1400"/>
          </a:p>
        </p:txBody>
      </p:sp>
      <p:grpSp>
        <p:nvGrpSpPr>
          <p:cNvPr id="79875" name="Group 64"/>
          <p:cNvGrpSpPr>
            <a:grpSpLocks/>
          </p:cNvGrpSpPr>
          <p:nvPr/>
        </p:nvGrpSpPr>
        <p:grpSpPr bwMode="auto">
          <a:xfrm>
            <a:off x="2630489" y="1600201"/>
            <a:ext cx="6826249" cy="3981451"/>
            <a:chOff x="720" y="1584"/>
            <a:chExt cx="4300" cy="2508"/>
          </a:xfrm>
        </p:grpSpPr>
        <p:grpSp>
          <p:nvGrpSpPr>
            <p:cNvPr id="79878" name="Group 3"/>
            <p:cNvGrpSpPr>
              <a:grpSpLocks/>
            </p:cNvGrpSpPr>
            <p:nvPr/>
          </p:nvGrpSpPr>
          <p:grpSpPr bwMode="auto">
            <a:xfrm>
              <a:off x="1078" y="1690"/>
              <a:ext cx="3633" cy="2193"/>
              <a:chOff x="1078" y="1690"/>
              <a:chExt cx="3633" cy="2193"/>
            </a:xfrm>
          </p:grpSpPr>
          <p:sp>
            <p:nvSpPr>
              <p:cNvPr id="79918" name="Line 4"/>
              <p:cNvSpPr>
                <a:spLocks noChangeShapeType="1"/>
              </p:cNvSpPr>
              <p:nvPr/>
            </p:nvSpPr>
            <p:spPr bwMode="auto">
              <a:xfrm>
                <a:off x="1137" y="1690"/>
                <a:ext cx="1" cy="2139"/>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19" name="Line 5"/>
              <p:cNvSpPr>
                <a:spLocks noChangeShapeType="1"/>
              </p:cNvSpPr>
              <p:nvPr/>
            </p:nvSpPr>
            <p:spPr bwMode="auto">
              <a:xfrm>
                <a:off x="1078" y="3829"/>
                <a:ext cx="59" cy="0"/>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0" name="Line 6"/>
              <p:cNvSpPr>
                <a:spLocks noChangeShapeType="1"/>
              </p:cNvSpPr>
              <p:nvPr/>
            </p:nvSpPr>
            <p:spPr bwMode="auto">
              <a:xfrm>
                <a:off x="1078" y="3588"/>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1" name="Line 7"/>
              <p:cNvSpPr>
                <a:spLocks noChangeShapeType="1"/>
              </p:cNvSpPr>
              <p:nvPr/>
            </p:nvSpPr>
            <p:spPr bwMode="auto">
              <a:xfrm>
                <a:off x="1078" y="3354"/>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2" name="Line 8"/>
              <p:cNvSpPr>
                <a:spLocks noChangeShapeType="1"/>
              </p:cNvSpPr>
              <p:nvPr/>
            </p:nvSpPr>
            <p:spPr bwMode="auto">
              <a:xfrm>
                <a:off x="1078" y="3113"/>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3" name="Line 9"/>
              <p:cNvSpPr>
                <a:spLocks noChangeShapeType="1"/>
              </p:cNvSpPr>
              <p:nvPr/>
            </p:nvSpPr>
            <p:spPr bwMode="auto">
              <a:xfrm>
                <a:off x="1078" y="2879"/>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4" name="Line 10"/>
              <p:cNvSpPr>
                <a:spLocks noChangeShapeType="1"/>
              </p:cNvSpPr>
              <p:nvPr/>
            </p:nvSpPr>
            <p:spPr bwMode="auto">
              <a:xfrm>
                <a:off x="1078" y="2638"/>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5" name="Line 11"/>
              <p:cNvSpPr>
                <a:spLocks noChangeShapeType="1"/>
              </p:cNvSpPr>
              <p:nvPr/>
            </p:nvSpPr>
            <p:spPr bwMode="auto">
              <a:xfrm>
                <a:off x="1078" y="2405"/>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6" name="Line 12"/>
              <p:cNvSpPr>
                <a:spLocks noChangeShapeType="1"/>
              </p:cNvSpPr>
              <p:nvPr/>
            </p:nvSpPr>
            <p:spPr bwMode="auto">
              <a:xfrm>
                <a:off x="1078" y="2164"/>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7" name="Line 13"/>
              <p:cNvSpPr>
                <a:spLocks noChangeShapeType="1"/>
              </p:cNvSpPr>
              <p:nvPr/>
            </p:nvSpPr>
            <p:spPr bwMode="auto">
              <a:xfrm>
                <a:off x="1078" y="1930"/>
                <a:ext cx="59" cy="1"/>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8" name="Line 14"/>
              <p:cNvSpPr>
                <a:spLocks noChangeShapeType="1"/>
              </p:cNvSpPr>
              <p:nvPr/>
            </p:nvSpPr>
            <p:spPr bwMode="auto">
              <a:xfrm>
                <a:off x="1078" y="1690"/>
                <a:ext cx="59" cy="0"/>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29" name="Line 15"/>
              <p:cNvSpPr>
                <a:spLocks noChangeShapeType="1"/>
              </p:cNvSpPr>
              <p:nvPr/>
            </p:nvSpPr>
            <p:spPr bwMode="auto">
              <a:xfrm flipV="1">
                <a:off x="1137"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0" name="Line 16"/>
              <p:cNvSpPr>
                <a:spLocks noChangeShapeType="1"/>
              </p:cNvSpPr>
              <p:nvPr/>
            </p:nvSpPr>
            <p:spPr bwMode="auto">
              <a:xfrm>
                <a:off x="1137" y="3829"/>
                <a:ext cx="3573" cy="0"/>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1" name="Line 17"/>
              <p:cNvSpPr>
                <a:spLocks noChangeShapeType="1"/>
              </p:cNvSpPr>
              <p:nvPr/>
            </p:nvSpPr>
            <p:spPr bwMode="auto">
              <a:xfrm flipV="1">
                <a:off x="1737"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2" name="Line 18"/>
              <p:cNvSpPr>
                <a:spLocks noChangeShapeType="1"/>
              </p:cNvSpPr>
              <p:nvPr/>
            </p:nvSpPr>
            <p:spPr bwMode="auto">
              <a:xfrm flipV="1">
                <a:off x="2328"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3" name="Line 19"/>
              <p:cNvSpPr>
                <a:spLocks noChangeShapeType="1"/>
              </p:cNvSpPr>
              <p:nvPr/>
            </p:nvSpPr>
            <p:spPr bwMode="auto">
              <a:xfrm flipV="1">
                <a:off x="2927"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4" name="Line 20"/>
              <p:cNvSpPr>
                <a:spLocks noChangeShapeType="1"/>
              </p:cNvSpPr>
              <p:nvPr/>
            </p:nvSpPr>
            <p:spPr bwMode="auto">
              <a:xfrm flipV="1">
                <a:off x="3519"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5" name="Line 21"/>
              <p:cNvSpPr>
                <a:spLocks noChangeShapeType="1"/>
              </p:cNvSpPr>
              <p:nvPr/>
            </p:nvSpPr>
            <p:spPr bwMode="auto">
              <a:xfrm flipV="1">
                <a:off x="4118"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36" name="Line 22"/>
              <p:cNvSpPr>
                <a:spLocks noChangeShapeType="1"/>
              </p:cNvSpPr>
              <p:nvPr/>
            </p:nvSpPr>
            <p:spPr bwMode="auto">
              <a:xfrm flipV="1">
                <a:off x="4710" y="3829"/>
                <a:ext cx="1" cy="54"/>
              </a:xfrm>
              <a:prstGeom prst="line">
                <a:avLst/>
              </a:prstGeom>
              <a:noFill/>
              <a:ln w="25400">
                <a:solidFill>
                  <a:srgbClr val="003366"/>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9879" name="Line 23"/>
            <p:cNvSpPr>
              <a:spLocks noChangeShapeType="1"/>
            </p:cNvSpPr>
            <p:nvPr/>
          </p:nvSpPr>
          <p:spPr bwMode="auto">
            <a:xfrm flipV="1">
              <a:off x="1137" y="3354"/>
              <a:ext cx="600" cy="234"/>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0" name="Line 24"/>
            <p:cNvSpPr>
              <a:spLocks noChangeShapeType="1"/>
            </p:cNvSpPr>
            <p:nvPr/>
          </p:nvSpPr>
          <p:spPr bwMode="auto">
            <a:xfrm flipV="1">
              <a:off x="1737" y="3113"/>
              <a:ext cx="591" cy="241"/>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1" name="Line 25"/>
            <p:cNvSpPr>
              <a:spLocks noChangeShapeType="1"/>
            </p:cNvSpPr>
            <p:nvPr/>
          </p:nvSpPr>
          <p:spPr bwMode="auto">
            <a:xfrm flipV="1">
              <a:off x="2328" y="2879"/>
              <a:ext cx="599" cy="234"/>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2" name="Line 26"/>
            <p:cNvSpPr>
              <a:spLocks noChangeShapeType="1"/>
            </p:cNvSpPr>
            <p:nvPr/>
          </p:nvSpPr>
          <p:spPr bwMode="auto">
            <a:xfrm flipV="1">
              <a:off x="2927" y="2522"/>
              <a:ext cx="592" cy="357"/>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3" name="Line 27"/>
            <p:cNvSpPr>
              <a:spLocks noChangeShapeType="1"/>
            </p:cNvSpPr>
            <p:nvPr/>
          </p:nvSpPr>
          <p:spPr bwMode="auto">
            <a:xfrm flipV="1">
              <a:off x="3519" y="2281"/>
              <a:ext cx="599" cy="241"/>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4" name="Line 28"/>
            <p:cNvSpPr>
              <a:spLocks noChangeShapeType="1"/>
            </p:cNvSpPr>
            <p:nvPr/>
          </p:nvSpPr>
          <p:spPr bwMode="auto">
            <a:xfrm flipV="1">
              <a:off x="4118" y="1868"/>
              <a:ext cx="592" cy="413"/>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885" name="Freeform 29"/>
            <p:cNvSpPr>
              <a:spLocks/>
            </p:cNvSpPr>
            <p:nvPr/>
          </p:nvSpPr>
          <p:spPr bwMode="auto">
            <a:xfrm>
              <a:off x="1115" y="3567"/>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86" name="Freeform 30"/>
            <p:cNvSpPr>
              <a:spLocks/>
            </p:cNvSpPr>
            <p:nvPr/>
          </p:nvSpPr>
          <p:spPr bwMode="auto">
            <a:xfrm>
              <a:off x="1715" y="3333"/>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87" name="Freeform 31"/>
            <p:cNvSpPr>
              <a:spLocks/>
            </p:cNvSpPr>
            <p:nvPr/>
          </p:nvSpPr>
          <p:spPr bwMode="auto">
            <a:xfrm>
              <a:off x="2306" y="3093"/>
              <a:ext cx="44" cy="40"/>
            </a:xfrm>
            <a:custGeom>
              <a:avLst/>
              <a:gdLst>
                <a:gd name="T0" fmla="*/ 19 w 46"/>
                <a:gd name="T1" fmla="*/ 0 h 48"/>
                <a:gd name="T2" fmla="*/ 38 w 46"/>
                <a:gd name="T3" fmla="*/ 12 h 48"/>
                <a:gd name="T4" fmla="*/ 19 w 46"/>
                <a:gd name="T5" fmla="*/ 23 h 48"/>
                <a:gd name="T6" fmla="*/ 0 w 46"/>
                <a:gd name="T7" fmla="*/ 12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88" name="Freeform 32"/>
            <p:cNvSpPr>
              <a:spLocks/>
            </p:cNvSpPr>
            <p:nvPr/>
          </p:nvSpPr>
          <p:spPr bwMode="auto">
            <a:xfrm>
              <a:off x="2905" y="2859"/>
              <a:ext cx="44" cy="41"/>
            </a:xfrm>
            <a:custGeom>
              <a:avLst/>
              <a:gdLst>
                <a:gd name="T0" fmla="*/ 19 w 46"/>
                <a:gd name="T1" fmla="*/ 0 h 49"/>
                <a:gd name="T2" fmla="*/ 38 w 46"/>
                <a:gd name="T3" fmla="*/ 12 h 49"/>
                <a:gd name="T4" fmla="*/ 19 w 46"/>
                <a:gd name="T5" fmla="*/ 23 h 49"/>
                <a:gd name="T6" fmla="*/ 0 w 46"/>
                <a:gd name="T7" fmla="*/ 12 h 49"/>
                <a:gd name="T8" fmla="*/ 19 w 46"/>
                <a:gd name="T9" fmla="*/ 0 h 49"/>
                <a:gd name="T10" fmla="*/ 0 60000 65536"/>
                <a:gd name="T11" fmla="*/ 0 60000 65536"/>
                <a:gd name="T12" fmla="*/ 0 60000 65536"/>
                <a:gd name="T13" fmla="*/ 0 60000 65536"/>
                <a:gd name="T14" fmla="*/ 0 60000 65536"/>
                <a:gd name="T15" fmla="*/ 0 w 46"/>
                <a:gd name="T16" fmla="*/ 0 h 49"/>
                <a:gd name="T17" fmla="*/ 46 w 46"/>
                <a:gd name="T18" fmla="*/ 49 h 49"/>
              </a:gdLst>
              <a:ahLst/>
              <a:cxnLst>
                <a:cxn ang="T10">
                  <a:pos x="T0" y="T1"/>
                </a:cxn>
                <a:cxn ang="T11">
                  <a:pos x="T2" y="T3"/>
                </a:cxn>
                <a:cxn ang="T12">
                  <a:pos x="T4" y="T5"/>
                </a:cxn>
                <a:cxn ang="T13">
                  <a:pos x="T6" y="T7"/>
                </a:cxn>
                <a:cxn ang="T14">
                  <a:pos x="T8" y="T9"/>
                </a:cxn>
              </a:cxnLst>
              <a:rect l="T15" t="T16" r="T17" b="T18"/>
              <a:pathLst>
                <a:path w="46" h="49">
                  <a:moveTo>
                    <a:pt x="23" y="0"/>
                  </a:moveTo>
                  <a:lnTo>
                    <a:pt x="46" y="24"/>
                  </a:lnTo>
                  <a:lnTo>
                    <a:pt x="23" y="49"/>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89" name="Freeform 33"/>
            <p:cNvSpPr>
              <a:spLocks/>
            </p:cNvSpPr>
            <p:nvPr/>
          </p:nvSpPr>
          <p:spPr bwMode="auto">
            <a:xfrm>
              <a:off x="3497" y="2501"/>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90" name="Freeform 34"/>
            <p:cNvSpPr>
              <a:spLocks/>
            </p:cNvSpPr>
            <p:nvPr/>
          </p:nvSpPr>
          <p:spPr bwMode="auto">
            <a:xfrm>
              <a:off x="4096" y="2260"/>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91" name="Freeform 35"/>
            <p:cNvSpPr>
              <a:spLocks/>
            </p:cNvSpPr>
            <p:nvPr/>
          </p:nvSpPr>
          <p:spPr bwMode="auto">
            <a:xfrm>
              <a:off x="4688" y="1848"/>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892" name="Rectangle 36"/>
            <p:cNvSpPr>
              <a:spLocks noChangeArrowheads="1"/>
            </p:cNvSpPr>
            <p:nvPr/>
          </p:nvSpPr>
          <p:spPr bwMode="auto">
            <a:xfrm>
              <a:off x="720" y="3723"/>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1200</a:t>
              </a:r>
              <a:endParaRPr lang="en-US" altLang="en-US" sz="2000"/>
            </a:p>
          </p:txBody>
        </p:sp>
        <p:sp>
          <p:nvSpPr>
            <p:cNvPr id="79893" name="Rectangle 37"/>
            <p:cNvSpPr>
              <a:spLocks noChangeArrowheads="1"/>
            </p:cNvSpPr>
            <p:nvPr/>
          </p:nvSpPr>
          <p:spPr bwMode="auto">
            <a:xfrm>
              <a:off x="720" y="3482"/>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1400</a:t>
              </a:r>
              <a:endParaRPr lang="en-US" altLang="en-US" sz="2000"/>
            </a:p>
          </p:txBody>
        </p:sp>
        <p:sp>
          <p:nvSpPr>
            <p:cNvPr id="79894" name="Rectangle 38"/>
            <p:cNvSpPr>
              <a:spLocks noChangeArrowheads="1"/>
            </p:cNvSpPr>
            <p:nvPr/>
          </p:nvSpPr>
          <p:spPr bwMode="auto">
            <a:xfrm>
              <a:off x="720" y="3248"/>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1600</a:t>
              </a:r>
              <a:endParaRPr lang="en-US" altLang="en-US" sz="2000"/>
            </a:p>
          </p:txBody>
        </p:sp>
        <p:sp>
          <p:nvSpPr>
            <p:cNvPr id="79895" name="Rectangle 39"/>
            <p:cNvSpPr>
              <a:spLocks noChangeArrowheads="1"/>
            </p:cNvSpPr>
            <p:nvPr/>
          </p:nvSpPr>
          <p:spPr bwMode="auto">
            <a:xfrm>
              <a:off x="720" y="3008"/>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1800</a:t>
              </a:r>
              <a:endParaRPr lang="en-US" altLang="en-US" sz="2000"/>
            </a:p>
          </p:txBody>
        </p:sp>
        <p:sp>
          <p:nvSpPr>
            <p:cNvPr id="79896" name="Rectangle 40"/>
            <p:cNvSpPr>
              <a:spLocks noChangeArrowheads="1"/>
            </p:cNvSpPr>
            <p:nvPr/>
          </p:nvSpPr>
          <p:spPr bwMode="auto">
            <a:xfrm>
              <a:off x="720" y="2774"/>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2000</a:t>
              </a:r>
              <a:endParaRPr lang="en-US" altLang="en-US" sz="2000"/>
            </a:p>
          </p:txBody>
        </p:sp>
        <p:sp>
          <p:nvSpPr>
            <p:cNvPr id="79897" name="Rectangle 41"/>
            <p:cNvSpPr>
              <a:spLocks noChangeArrowheads="1"/>
            </p:cNvSpPr>
            <p:nvPr/>
          </p:nvSpPr>
          <p:spPr bwMode="auto">
            <a:xfrm>
              <a:off x="720" y="2533"/>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2200</a:t>
              </a:r>
              <a:endParaRPr lang="en-US" altLang="en-US" sz="2000"/>
            </a:p>
          </p:txBody>
        </p:sp>
        <p:sp>
          <p:nvSpPr>
            <p:cNvPr id="79898" name="Rectangle 42"/>
            <p:cNvSpPr>
              <a:spLocks noChangeArrowheads="1"/>
            </p:cNvSpPr>
            <p:nvPr/>
          </p:nvSpPr>
          <p:spPr bwMode="auto">
            <a:xfrm>
              <a:off x="720" y="2300"/>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2400</a:t>
              </a:r>
              <a:endParaRPr lang="en-US" altLang="en-US" sz="2000"/>
            </a:p>
          </p:txBody>
        </p:sp>
        <p:sp>
          <p:nvSpPr>
            <p:cNvPr id="79899" name="Rectangle 43"/>
            <p:cNvSpPr>
              <a:spLocks noChangeArrowheads="1"/>
            </p:cNvSpPr>
            <p:nvPr/>
          </p:nvSpPr>
          <p:spPr bwMode="auto">
            <a:xfrm>
              <a:off x="720" y="2059"/>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2600</a:t>
              </a:r>
              <a:endParaRPr lang="en-US" altLang="en-US" sz="2000"/>
            </a:p>
          </p:txBody>
        </p:sp>
        <p:sp>
          <p:nvSpPr>
            <p:cNvPr id="79900" name="Rectangle 44"/>
            <p:cNvSpPr>
              <a:spLocks noChangeArrowheads="1"/>
            </p:cNvSpPr>
            <p:nvPr/>
          </p:nvSpPr>
          <p:spPr bwMode="auto">
            <a:xfrm>
              <a:off x="720" y="1825"/>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2800</a:t>
              </a:r>
              <a:endParaRPr lang="en-US" altLang="en-US" sz="2000"/>
            </a:p>
          </p:txBody>
        </p:sp>
        <p:sp>
          <p:nvSpPr>
            <p:cNvPr id="79901" name="Rectangle 45"/>
            <p:cNvSpPr>
              <a:spLocks noChangeArrowheads="1"/>
            </p:cNvSpPr>
            <p:nvPr/>
          </p:nvSpPr>
          <p:spPr bwMode="auto">
            <a:xfrm>
              <a:off x="720" y="1584"/>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3000</a:t>
              </a:r>
              <a:endParaRPr lang="en-US" altLang="en-US" sz="2000"/>
            </a:p>
          </p:txBody>
        </p:sp>
        <p:sp>
          <p:nvSpPr>
            <p:cNvPr id="79902" name="Rectangle 46"/>
            <p:cNvSpPr>
              <a:spLocks noChangeArrowheads="1"/>
            </p:cNvSpPr>
            <p:nvPr/>
          </p:nvSpPr>
          <p:spPr bwMode="auto">
            <a:xfrm>
              <a:off x="955" y="3897"/>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1966</a:t>
              </a:r>
              <a:endParaRPr lang="en-US" altLang="en-US" sz="2000"/>
            </a:p>
          </p:txBody>
        </p:sp>
        <p:sp>
          <p:nvSpPr>
            <p:cNvPr id="79903" name="Rectangle 47"/>
            <p:cNvSpPr>
              <a:spLocks noChangeArrowheads="1"/>
            </p:cNvSpPr>
            <p:nvPr/>
          </p:nvSpPr>
          <p:spPr bwMode="auto">
            <a:xfrm>
              <a:off x="1555" y="3897"/>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1971</a:t>
              </a:r>
              <a:endParaRPr lang="en-US" altLang="en-US" sz="2000"/>
            </a:p>
          </p:txBody>
        </p:sp>
        <p:sp>
          <p:nvSpPr>
            <p:cNvPr id="79904" name="Rectangle 48"/>
            <p:cNvSpPr>
              <a:spLocks noChangeArrowheads="1"/>
            </p:cNvSpPr>
            <p:nvPr/>
          </p:nvSpPr>
          <p:spPr bwMode="auto">
            <a:xfrm>
              <a:off x="2146" y="3897"/>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1976</a:t>
              </a:r>
              <a:endParaRPr lang="en-US" altLang="en-US" sz="2000"/>
            </a:p>
          </p:txBody>
        </p:sp>
        <p:sp>
          <p:nvSpPr>
            <p:cNvPr id="79905" name="Rectangle 49"/>
            <p:cNvSpPr>
              <a:spLocks noChangeArrowheads="1"/>
            </p:cNvSpPr>
            <p:nvPr/>
          </p:nvSpPr>
          <p:spPr bwMode="auto">
            <a:xfrm>
              <a:off x="2745" y="3897"/>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1981</a:t>
              </a:r>
              <a:endParaRPr lang="en-US" altLang="en-US" sz="2000"/>
            </a:p>
          </p:txBody>
        </p:sp>
        <p:sp>
          <p:nvSpPr>
            <p:cNvPr id="79906" name="Rectangle 50"/>
            <p:cNvSpPr>
              <a:spLocks noChangeArrowheads="1"/>
            </p:cNvSpPr>
            <p:nvPr/>
          </p:nvSpPr>
          <p:spPr bwMode="auto">
            <a:xfrm>
              <a:off x="3337" y="3897"/>
              <a:ext cx="356"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1986</a:t>
              </a:r>
              <a:endParaRPr lang="en-US" altLang="en-US" sz="2000"/>
            </a:p>
          </p:txBody>
        </p:sp>
        <p:sp>
          <p:nvSpPr>
            <p:cNvPr id="79907" name="Rectangle 51"/>
            <p:cNvSpPr>
              <a:spLocks noChangeArrowheads="1"/>
            </p:cNvSpPr>
            <p:nvPr/>
          </p:nvSpPr>
          <p:spPr bwMode="auto">
            <a:xfrm>
              <a:off x="3936" y="3898"/>
              <a:ext cx="35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1991</a:t>
              </a:r>
              <a:endParaRPr lang="en-US" altLang="en-US" sz="2000"/>
            </a:p>
          </p:txBody>
        </p:sp>
        <p:sp>
          <p:nvSpPr>
            <p:cNvPr id="79908" name="Rectangle 52"/>
            <p:cNvSpPr>
              <a:spLocks noChangeArrowheads="1"/>
            </p:cNvSpPr>
            <p:nvPr/>
          </p:nvSpPr>
          <p:spPr bwMode="auto">
            <a:xfrm>
              <a:off x="4528" y="3897"/>
              <a:ext cx="35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a:solidFill>
                    <a:srgbClr val="003366"/>
                  </a:solidFill>
                  <a:latin typeface="Arial" charset="0"/>
                </a:rPr>
                <a:t>1997</a:t>
              </a:r>
              <a:endParaRPr lang="en-US" altLang="en-US" sz="2000"/>
            </a:p>
          </p:txBody>
        </p:sp>
        <p:grpSp>
          <p:nvGrpSpPr>
            <p:cNvPr id="79909" name="Group 53"/>
            <p:cNvGrpSpPr>
              <a:grpSpLocks/>
            </p:cNvGrpSpPr>
            <p:nvPr/>
          </p:nvGrpSpPr>
          <p:grpSpPr bwMode="auto">
            <a:xfrm>
              <a:off x="1440" y="1680"/>
              <a:ext cx="991" cy="240"/>
              <a:chOff x="3654" y="3078"/>
              <a:chExt cx="991" cy="240"/>
            </a:xfrm>
          </p:grpSpPr>
          <p:sp>
            <p:nvSpPr>
              <p:cNvPr id="79914" name="Rectangle 54"/>
              <p:cNvSpPr>
                <a:spLocks noChangeArrowheads="1"/>
              </p:cNvSpPr>
              <p:nvPr/>
            </p:nvSpPr>
            <p:spPr bwMode="auto">
              <a:xfrm>
                <a:off x="3654" y="3078"/>
                <a:ext cx="991" cy="240"/>
              </a:xfrm>
              <a:prstGeom prst="rect">
                <a:avLst/>
              </a:prstGeom>
              <a:noFill/>
              <a:ln w="12700">
                <a:solidFill>
                  <a:srgbClr val="003366"/>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915" name="Line 55"/>
              <p:cNvSpPr>
                <a:spLocks noChangeShapeType="1"/>
              </p:cNvSpPr>
              <p:nvPr/>
            </p:nvSpPr>
            <p:spPr bwMode="auto">
              <a:xfrm>
                <a:off x="3713" y="3215"/>
                <a:ext cx="199" cy="1"/>
              </a:xfrm>
              <a:prstGeom prst="line">
                <a:avLst/>
              </a:prstGeom>
              <a:noFill/>
              <a:ln w="127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9916" name="Freeform 56"/>
              <p:cNvSpPr>
                <a:spLocks/>
              </p:cNvSpPr>
              <p:nvPr/>
            </p:nvSpPr>
            <p:spPr bwMode="auto">
              <a:xfrm>
                <a:off x="3787" y="3195"/>
                <a:ext cx="44" cy="41"/>
              </a:xfrm>
              <a:custGeom>
                <a:avLst/>
                <a:gdLst>
                  <a:gd name="T0" fmla="*/ 19 w 46"/>
                  <a:gd name="T1" fmla="*/ 0 h 48"/>
                  <a:gd name="T2" fmla="*/ 38 w 46"/>
                  <a:gd name="T3" fmla="*/ 13 h 48"/>
                  <a:gd name="T4" fmla="*/ 19 w 46"/>
                  <a:gd name="T5" fmla="*/ 26 h 48"/>
                  <a:gd name="T6" fmla="*/ 0 w 46"/>
                  <a:gd name="T7" fmla="*/ 13 h 48"/>
                  <a:gd name="T8" fmla="*/ 19 w 46"/>
                  <a:gd name="T9" fmla="*/ 0 h 48"/>
                  <a:gd name="T10" fmla="*/ 0 60000 65536"/>
                  <a:gd name="T11" fmla="*/ 0 60000 65536"/>
                  <a:gd name="T12" fmla="*/ 0 60000 65536"/>
                  <a:gd name="T13" fmla="*/ 0 60000 65536"/>
                  <a:gd name="T14" fmla="*/ 0 60000 65536"/>
                  <a:gd name="T15" fmla="*/ 0 w 46"/>
                  <a:gd name="T16" fmla="*/ 0 h 48"/>
                  <a:gd name="T17" fmla="*/ 46 w 46"/>
                  <a:gd name="T18" fmla="*/ 48 h 48"/>
                </a:gdLst>
                <a:ahLst/>
                <a:cxnLst>
                  <a:cxn ang="T10">
                    <a:pos x="T0" y="T1"/>
                  </a:cxn>
                  <a:cxn ang="T11">
                    <a:pos x="T2" y="T3"/>
                  </a:cxn>
                  <a:cxn ang="T12">
                    <a:pos x="T4" y="T5"/>
                  </a:cxn>
                  <a:cxn ang="T13">
                    <a:pos x="T6" y="T7"/>
                  </a:cxn>
                  <a:cxn ang="T14">
                    <a:pos x="T8" y="T9"/>
                  </a:cxn>
                </a:cxnLst>
                <a:rect l="T15" t="T16" r="T17" b="T18"/>
                <a:pathLst>
                  <a:path w="46" h="48">
                    <a:moveTo>
                      <a:pt x="23" y="0"/>
                    </a:moveTo>
                    <a:lnTo>
                      <a:pt x="46" y="24"/>
                    </a:lnTo>
                    <a:lnTo>
                      <a:pt x="23" y="48"/>
                    </a:lnTo>
                    <a:lnTo>
                      <a:pt x="0" y="24"/>
                    </a:lnTo>
                    <a:lnTo>
                      <a:pt x="23" y="0"/>
                    </a:lnTo>
                    <a:close/>
                  </a:path>
                </a:pathLst>
              </a:custGeom>
              <a:solidFill>
                <a:srgbClr val="A50021"/>
              </a:solidFill>
              <a:ln w="12700">
                <a:solidFill>
                  <a:srgbClr val="FF0000"/>
                </a:solidFill>
                <a:round/>
                <a:headEnd/>
                <a:tailEnd/>
              </a:ln>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endParaRPr lang="en-US" altLang="en-US"/>
              </a:p>
            </p:txBody>
          </p:sp>
          <p:sp>
            <p:nvSpPr>
              <p:cNvPr id="79917" name="Rectangle 57"/>
              <p:cNvSpPr>
                <a:spLocks noChangeArrowheads="1"/>
              </p:cNvSpPr>
              <p:nvPr/>
            </p:nvSpPr>
            <p:spPr bwMode="auto">
              <a:xfrm>
                <a:off x="3957" y="3119"/>
                <a:ext cx="593"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en-US" sz="2000" b="1">
                    <a:solidFill>
                      <a:srgbClr val="003366"/>
                    </a:solidFill>
                    <a:latin typeface="Arial" charset="0"/>
                  </a:rPr>
                  <a:t>Ratings</a:t>
                </a:r>
                <a:endParaRPr lang="en-US" altLang="en-US" sz="2000"/>
              </a:p>
            </p:txBody>
          </p:sp>
        </p:grpSp>
        <p:sp>
          <p:nvSpPr>
            <p:cNvPr id="79910" name="Line 58"/>
            <p:cNvSpPr>
              <a:spLocks noChangeShapeType="1"/>
            </p:cNvSpPr>
            <p:nvPr/>
          </p:nvSpPr>
          <p:spPr bwMode="auto">
            <a:xfrm>
              <a:off x="1738" y="2180"/>
              <a:ext cx="2785" cy="0"/>
            </a:xfrm>
            <a:prstGeom prst="line">
              <a:avLst/>
            </a:prstGeom>
            <a:noFill/>
            <a:ln w="12700">
              <a:solidFill>
                <a:schemeClr val="tx1"/>
              </a:solidFill>
              <a:prstDash val="lg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9911" name="Rectangle 59"/>
            <p:cNvSpPr>
              <a:spLocks noChangeArrowheads="1"/>
            </p:cNvSpPr>
            <p:nvPr/>
          </p:nvSpPr>
          <p:spPr bwMode="auto">
            <a:xfrm>
              <a:off x="2077" y="2044"/>
              <a:ext cx="1887"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73025" tIns="36512" rIns="73025" bIns="36512">
              <a:spAutoFit/>
            </a:bodyPr>
            <a:lstStyle>
              <a:lvl1pPr defTabSz="585788">
                <a:defRPr sz="2400">
                  <a:solidFill>
                    <a:schemeClr val="tx1"/>
                  </a:solidFill>
                  <a:latin typeface="Times New Roman" charset="0"/>
                </a:defRPr>
              </a:lvl1pPr>
              <a:lvl2pPr marL="742950" indent="-285750" defTabSz="585788">
                <a:defRPr sz="2400">
                  <a:solidFill>
                    <a:schemeClr val="tx1"/>
                  </a:solidFill>
                  <a:latin typeface="Times New Roman" charset="0"/>
                </a:defRPr>
              </a:lvl2pPr>
              <a:lvl3pPr marL="1143000" indent="-228600" defTabSz="585788">
                <a:defRPr sz="2400">
                  <a:solidFill>
                    <a:schemeClr val="tx1"/>
                  </a:solidFill>
                  <a:latin typeface="Times New Roman" charset="0"/>
                </a:defRPr>
              </a:lvl3pPr>
              <a:lvl4pPr marL="1600200" indent="-228600" defTabSz="585788">
                <a:defRPr sz="2400">
                  <a:solidFill>
                    <a:schemeClr val="tx1"/>
                  </a:solidFill>
                  <a:latin typeface="Times New Roman" charset="0"/>
                </a:defRPr>
              </a:lvl4pPr>
              <a:lvl5pPr marL="2057400" indent="-228600" defTabSz="585788">
                <a:defRPr sz="2400">
                  <a:solidFill>
                    <a:schemeClr val="tx1"/>
                  </a:solidFill>
                  <a:latin typeface="Times New Roman" charset="0"/>
                </a:defRPr>
              </a:lvl5pPr>
              <a:lvl6pPr marL="2514600" indent="-228600" defTabSz="585788" eaLnBrk="0" fontAlgn="base" hangingPunct="0">
                <a:spcBef>
                  <a:spcPct val="0"/>
                </a:spcBef>
                <a:spcAft>
                  <a:spcPct val="0"/>
                </a:spcAft>
                <a:defRPr sz="2400">
                  <a:solidFill>
                    <a:schemeClr val="tx1"/>
                  </a:solidFill>
                  <a:latin typeface="Times New Roman" charset="0"/>
                </a:defRPr>
              </a:lvl6pPr>
              <a:lvl7pPr marL="2971800" indent="-228600" defTabSz="585788" eaLnBrk="0" fontAlgn="base" hangingPunct="0">
                <a:spcBef>
                  <a:spcPct val="0"/>
                </a:spcBef>
                <a:spcAft>
                  <a:spcPct val="0"/>
                </a:spcAft>
                <a:defRPr sz="2400">
                  <a:solidFill>
                    <a:schemeClr val="tx1"/>
                  </a:solidFill>
                  <a:latin typeface="Times New Roman" charset="0"/>
                </a:defRPr>
              </a:lvl7pPr>
              <a:lvl8pPr marL="3429000" indent="-228600" defTabSz="585788" eaLnBrk="0" fontAlgn="base" hangingPunct="0">
                <a:spcBef>
                  <a:spcPct val="0"/>
                </a:spcBef>
                <a:spcAft>
                  <a:spcPct val="0"/>
                </a:spcAft>
                <a:defRPr sz="2400">
                  <a:solidFill>
                    <a:schemeClr val="tx1"/>
                  </a:solidFill>
                  <a:latin typeface="Times New Roman" charset="0"/>
                </a:defRPr>
              </a:lvl8pPr>
              <a:lvl9pPr marL="3886200" indent="-228600" defTabSz="585788" eaLnBrk="0" fontAlgn="base" hangingPunct="0">
                <a:spcBef>
                  <a:spcPct val="0"/>
                </a:spcBef>
                <a:spcAft>
                  <a:spcPct val="0"/>
                </a:spcAft>
                <a:defRPr sz="2400">
                  <a:solidFill>
                    <a:schemeClr val="tx1"/>
                  </a:solidFill>
                  <a:latin typeface="Times New Roman" charset="0"/>
                </a:defRPr>
              </a:lvl9pPr>
            </a:lstStyle>
            <a:p>
              <a:r>
                <a:rPr lang="en-US" altLang="en-US" sz="1200">
                  <a:latin typeface="Arial" charset="0"/>
                </a:rPr>
                <a:t>Garry Kasparov (former World Champion)</a:t>
              </a:r>
            </a:p>
          </p:txBody>
        </p:sp>
        <p:sp>
          <p:nvSpPr>
            <p:cNvPr id="79912" name="Rectangle 60"/>
            <p:cNvSpPr>
              <a:spLocks noChangeArrowheads="1"/>
            </p:cNvSpPr>
            <p:nvPr/>
          </p:nvSpPr>
          <p:spPr bwMode="auto">
            <a:xfrm>
              <a:off x="4477" y="2048"/>
              <a:ext cx="54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73025" tIns="36512" rIns="73025" bIns="36512">
              <a:spAutoFit/>
            </a:bodyPr>
            <a:lstStyle>
              <a:lvl1pPr defTabSz="585788">
                <a:defRPr sz="2400">
                  <a:solidFill>
                    <a:schemeClr val="tx1"/>
                  </a:solidFill>
                  <a:latin typeface="Times New Roman" charset="0"/>
                </a:defRPr>
              </a:lvl1pPr>
              <a:lvl2pPr marL="742950" indent="-285750" defTabSz="585788">
                <a:defRPr sz="2400">
                  <a:solidFill>
                    <a:schemeClr val="tx1"/>
                  </a:solidFill>
                  <a:latin typeface="Times New Roman" charset="0"/>
                </a:defRPr>
              </a:lvl2pPr>
              <a:lvl3pPr marL="1143000" indent="-228600" defTabSz="585788">
                <a:defRPr sz="2400">
                  <a:solidFill>
                    <a:schemeClr val="tx1"/>
                  </a:solidFill>
                  <a:latin typeface="Times New Roman" charset="0"/>
                </a:defRPr>
              </a:lvl3pPr>
              <a:lvl4pPr marL="1600200" indent="-228600" defTabSz="585788">
                <a:defRPr sz="2400">
                  <a:solidFill>
                    <a:schemeClr val="tx1"/>
                  </a:solidFill>
                  <a:latin typeface="Times New Roman" charset="0"/>
                </a:defRPr>
              </a:lvl4pPr>
              <a:lvl5pPr marL="2057400" indent="-228600" defTabSz="585788">
                <a:defRPr sz="2400">
                  <a:solidFill>
                    <a:schemeClr val="tx1"/>
                  </a:solidFill>
                  <a:latin typeface="Times New Roman" charset="0"/>
                </a:defRPr>
              </a:lvl5pPr>
              <a:lvl6pPr marL="2514600" indent="-228600" defTabSz="585788" eaLnBrk="0" fontAlgn="base" hangingPunct="0">
                <a:spcBef>
                  <a:spcPct val="0"/>
                </a:spcBef>
                <a:spcAft>
                  <a:spcPct val="0"/>
                </a:spcAft>
                <a:defRPr sz="2400">
                  <a:solidFill>
                    <a:schemeClr val="tx1"/>
                  </a:solidFill>
                  <a:latin typeface="Times New Roman" charset="0"/>
                </a:defRPr>
              </a:lvl6pPr>
              <a:lvl7pPr marL="2971800" indent="-228600" defTabSz="585788" eaLnBrk="0" fontAlgn="base" hangingPunct="0">
                <a:spcBef>
                  <a:spcPct val="0"/>
                </a:spcBef>
                <a:spcAft>
                  <a:spcPct val="0"/>
                </a:spcAft>
                <a:defRPr sz="2400">
                  <a:solidFill>
                    <a:schemeClr val="tx1"/>
                  </a:solidFill>
                  <a:latin typeface="Times New Roman" charset="0"/>
                </a:defRPr>
              </a:lvl7pPr>
              <a:lvl8pPr marL="3429000" indent="-228600" defTabSz="585788" eaLnBrk="0" fontAlgn="base" hangingPunct="0">
                <a:spcBef>
                  <a:spcPct val="0"/>
                </a:spcBef>
                <a:spcAft>
                  <a:spcPct val="0"/>
                </a:spcAft>
                <a:defRPr sz="2400">
                  <a:solidFill>
                    <a:schemeClr val="tx1"/>
                  </a:solidFill>
                  <a:latin typeface="Times New Roman" charset="0"/>
                </a:defRPr>
              </a:lvl8pPr>
              <a:lvl9pPr marL="3886200" indent="-228600" defTabSz="585788" eaLnBrk="0" fontAlgn="base" hangingPunct="0">
                <a:spcBef>
                  <a:spcPct val="0"/>
                </a:spcBef>
                <a:spcAft>
                  <a:spcPct val="0"/>
                </a:spcAft>
                <a:defRPr sz="2400">
                  <a:solidFill>
                    <a:schemeClr val="tx1"/>
                  </a:solidFill>
                  <a:latin typeface="Times New Roman" charset="0"/>
                </a:defRPr>
              </a:lvl9pPr>
            </a:lstStyle>
            <a:p>
              <a:r>
                <a:rPr lang="en-US" altLang="en-US" sz="1200">
                  <a:latin typeface="Arial" charset="0"/>
                </a:rPr>
                <a:t>Deep Blue</a:t>
              </a:r>
            </a:p>
          </p:txBody>
        </p:sp>
        <p:sp>
          <p:nvSpPr>
            <p:cNvPr id="79913" name="Rectangle 61"/>
            <p:cNvSpPr>
              <a:spLocks noChangeArrowheads="1"/>
            </p:cNvSpPr>
            <p:nvPr/>
          </p:nvSpPr>
          <p:spPr bwMode="auto">
            <a:xfrm>
              <a:off x="4085" y="2373"/>
              <a:ext cx="70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73025" tIns="36512" rIns="73025" bIns="36512">
              <a:spAutoFit/>
            </a:bodyPr>
            <a:lstStyle>
              <a:lvl1pPr defTabSz="585788">
                <a:defRPr sz="2400">
                  <a:solidFill>
                    <a:schemeClr val="tx1"/>
                  </a:solidFill>
                  <a:latin typeface="Times New Roman" charset="0"/>
                </a:defRPr>
              </a:lvl1pPr>
              <a:lvl2pPr marL="742950" indent="-285750" defTabSz="585788">
                <a:defRPr sz="2400">
                  <a:solidFill>
                    <a:schemeClr val="tx1"/>
                  </a:solidFill>
                  <a:latin typeface="Times New Roman" charset="0"/>
                </a:defRPr>
              </a:lvl2pPr>
              <a:lvl3pPr marL="1143000" indent="-228600" defTabSz="585788">
                <a:defRPr sz="2400">
                  <a:solidFill>
                    <a:schemeClr val="tx1"/>
                  </a:solidFill>
                  <a:latin typeface="Times New Roman" charset="0"/>
                </a:defRPr>
              </a:lvl3pPr>
              <a:lvl4pPr marL="1600200" indent="-228600" defTabSz="585788">
                <a:defRPr sz="2400">
                  <a:solidFill>
                    <a:schemeClr val="tx1"/>
                  </a:solidFill>
                  <a:latin typeface="Times New Roman" charset="0"/>
                </a:defRPr>
              </a:lvl4pPr>
              <a:lvl5pPr marL="2057400" indent="-228600" defTabSz="585788">
                <a:defRPr sz="2400">
                  <a:solidFill>
                    <a:schemeClr val="tx1"/>
                  </a:solidFill>
                  <a:latin typeface="Times New Roman" charset="0"/>
                </a:defRPr>
              </a:lvl5pPr>
              <a:lvl6pPr marL="2514600" indent="-228600" defTabSz="585788" eaLnBrk="0" fontAlgn="base" hangingPunct="0">
                <a:spcBef>
                  <a:spcPct val="0"/>
                </a:spcBef>
                <a:spcAft>
                  <a:spcPct val="0"/>
                </a:spcAft>
                <a:defRPr sz="2400">
                  <a:solidFill>
                    <a:schemeClr val="tx1"/>
                  </a:solidFill>
                  <a:latin typeface="Times New Roman" charset="0"/>
                </a:defRPr>
              </a:lvl6pPr>
              <a:lvl7pPr marL="2971800" indent="-228600" defTabSz="585788" eaLnBrk="0" fontAlgn="base" hangingPunct="0">
                <a:spcBef>
                  <a:spcPct val="0"/>
                </a:spcBef>
                <a:spcAft>
                  <a:spcPct val="0"/>
                </a:spcAft>
                <a:defRPr sz="2400">
                  <a:solidFill>
                    <a:schemeClr val="tx1"/>
                  </a:solidFill>
                  <a:latin typeface="Times New Roman" charset="0"/>
                </a:defRPr>
              </a:lvl7pPr>
              <a:lvl8pPr marL="3429000" indent="-228600" defTabSz="585788" eaLnBrk="0" fontAlgn="base" hangingPunct="0">
                <a:spcBef>
                  <a:spcPct val="0"/>
                </a:spcBef>
                <a:spcAft>
                  <a:spcPct val="0"/>
                </a:spcAft>
                <a:defRPr sz="2400">
                  <a:solidFill>
                    <a:schemeClr val="tx1"/>
                  </a:solidFill>
                  <a:latin typeface="Times New Roman" charset="0"/>
                </a:defRPr>
              </a:lvl8pPr>
              <a:lvl9pPr marL="3886200" indent="-228600" defTabSz="585788" eaLnBrk="0" fontAlgn="base" hangingPunct="0">
                <a:spcBef>
                  <a:spcPct val="0"/>
                </a:spcBef>
                <a:spcAft>
                  <a:spcPct val="0"/>
                </a:spcAft>
                <a:defRPr sz="2400">
                  <a:solidFill>
                    <a:schemeClr val="tx1"/>
                  </a:solidFill>
                  <a:latin typeface="Times New Roman" charset="0"/>
                </a:defRPr>
              </a:lvl9pPr>
            </a:lstStyle>
            <a:p>
              <a:r>
                <a:rPr lang="en-US" altLang="en-US" sz="1200">
                  <a:latin typeface="Arial" charset="0"/>
                </a:rPr>
                <a:t>Deep Thought</a:t>
              </a:r>
            </a:p>
          </p:txBody>
        </p:sp>
      </p:grpSp>
      <p:sp>
        <p:nvSpPr>
          <p:cNvPr id="291902" name="Rectangle 62"/>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sz="3200">
                <a:latin typeface="Arial" charset="0"/>
              </a:rPr>
              <a:t>Chess Rating Scale</a:t>
            </a:r>
          </a:p>
        </p:txBody>
      </p:sp>
      <p:sp>
        <p:nvSpPr>
          <p:cNvPr id="79877" name="Rectangle 64"/>
          <p:cNvSpPr>
            <a:spLocks noChangeArrowheads="1"/>
          </p:cNvSpPr>
          <p:nvPr/>
        </p:nvSpPr>
        <p:spPr bwMode="auto">
          <a:xfrm>
            <a:off x="2362200" y="5715001"/>
            <a:ext cx="71628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id-ID" altLang="en-US" sz="2000"/>
              <a:t>Current</a:t>
            </a:r>
            <a:r>
              <a:rPr lang="en-US" altLang="en-US" sz="2000"/>
              <a:t> top chess engine</a:t>
            </a:r>
            <a:r>
              <a:rPr lang="id-ID" altLang="en-US" sz="2000"/>
              <a:t>s</a:t>
            </a:r>
            <a:r>
              <a:rPr lang="en-US" altLang="en-US" sz="2000"/>
              <a:t>, </a:t>
            </a:r>
            <a:r>
              <a:rPr lang="id-ID" altLang="en-US" sz="2000"/>
              <a:t>such as Houdini and </a:t>
            </a:r>
            <a:r>
              <a:rPr lang="en-US" altLang="en-US" sz="2000"/>
              <a:t>Rybka, that run on PC with multiprocessors have an estimated Elo rating of about 3200.</a:t>
            </a:r>
          </a:p>
        </p:txBody>
      </p:sp>
    </p:spTree>
    <p:extLst>
      <p:ext uri="{BB962C8B-B14F-4D97-AF65-F5344CB8AC3E}">
        <p14:creationId xmlns:p14="http://schemas.microsoft.com/office/powerpoint/2010/main" val="70241528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idx="1"/>
          </p:nvPr>
        </p:nvSpPr>
        <p:spPr/>
        <p:txBody>
          <a:bodyPr/>
          <a:lstStyle/>
          <a:p>
            <a:r>
              <a:rPr lang="en-GB" altLang="en-US" dirty="0">
                <a:latin typeface="Arial" charset="0"/>
              </a:rPr>
              <a:t>How complex would the search be?</a:t>
            </a:r>
          </a:p>
          <a:p>
            <a:pPr lvl="1"/>
            <a:r>
              <a:rPr lang="en-GB" altLang="en-US" dirty="0">
                <a:latin typeface="Arial" charset="0"/>
              </a:rPr>
              <a:t>worst case: O( </a:t>
            </a:r>
            <a:r>
              <a:rPr lang="en-GB" altLang="en-US" i="1" dirty="0" err="1">
                <a:latin typeface="Arial" charset="0"/>
              </a:rPr>
              <a:t>b</a:t>
            </a:r>
            <a:r>
              <a:rPr lang="en-GB" altLang="en-US" i="1" baseline="30000" dirty="0" err="1">
                <a:latin typeface="Arial" charset="0"/>
              </a:rPr>
              <a:t>d</a:t>
            </a:r>
            <a:r>
              <a:rPr lang="en-GB" altLang="en-US" dirty="0">
                <a:latin typeface="Arial" charset="0"/>
              </a:rPr>
              <a:t> ) = branching-</a:t>
            </a:r>
            <a:r>
              <a:rPr lang="en-GB" altLang="en-US" dirty="0" err="1">
                <a:latin typeface="Arial" charset="0"/>
              </a:rPr>
              <a:t>factor</a:t>
            </a:r>
            <a:r>
              <a:rPr lang="en-GB" altLang="en-US" baseline="30000" dirty="0" err="1">
                <a:latin typeface="Arial" charset="0"/>
              </a:rPr>
              <a:t>depth</a:t>
            </a:r>
            <a:endParaRPr lang="en-GB" altLang="en-US" dirty="0">
              <a:latin typeface="Arial" charset="0"/>
            </a:endParaRPr>
          </a:p>
          <a:p>
            <a:pPr lvl="1"/>
            <a:r>
              <a:rPr lang="en-GB" altLang="en-US" dirty="0">
                <a:latin typeface="Arial" charset="0"/>
              </a:rPr>
              <a:t>Tic-Tac-Toe: </a:t>
            </a:r>
            <a:r>
              <a:rPr lang="en-GB" altLang="en-US" dirty="0">
                <a:latin typeface="Arial" charset="0"/>
                <a:sym typeface="Symbol" charset="2"/>
              </a:rPr>
              <a:t></a:t>
            </a:r>
            <a:r>
              <a:rPr lang="en-GB" altLang="en-US" dirty="0">
                <a:latin typeface="Arial" charset="0"/>
              </a:rPr>
              <a:t>5 branching factor, max of 9 moves</a:t>
            </a:r>
          </a:p>
          <a:p>
            <a:pPr lvl="2"/>
            <a:r>
              <a:rPr lang="en-GB" altLang="en-US" dirty="0">
                <a:latin typeface="Arial" charset="0"/>
              </a:rPr>
              <a:t>5</a:t>
            </a:r>
            <a:r>
              <a:rPr lang="en-GB" altLang="en-US" baseline="30000" dirty="0">
                <a:latin typeface="Arial" charset="0"/>
              </a:rPr>
              <a:t>9</a:t>
            </a:r>
            <a:r>
              <a:rPr lang="en-GB" altLang="en-US" dirty="0">
                <a:latin typeface="Arial" charset="0"/>
              </a:rPr>
              <a:t> = 1,953,125 states</a:t>
            </a:r>
          </a:p>
          <a:p>
            <a:pPr lvl="1"/>
            <a:r>
              <a:rPr lang="en-GB" altLang="en-US" dirty="0">
                <a:latin typeface="Arial" charset="0"/>
              </a:rPr>
              <a:t>Chess: </a:t>
            </a:r>
            <a:r>
              <a:rPr lang="en-GB" altLang="en-US" dirty="0">
                <a:latin typeface="Arial" charset="0"/>
                <a:sym typeface="Symbol" charset="2"/>
              </a:rPr>
              <a:t></a:t>
            </a:r>
            <a:r>
              <a:rPr lang="en-GB" altLang="en-US" dirty="0">
                <a:latin typeface="Arial" charset="0"/>
              </a:rPr>
              <a:t>35 branching factor, </a:t>
            </a:r>
            <a:r>
              <a:rPr lang="en-GB" altLang="en-US" dirty="0">
                <a:latin typeface="Arial" charset="0"/>
                <a:sym typeface="Symbol" charset="2"/>
              </a:rPr>
              <a:t>4</a:t>
            </a:r>
            <a:r>
              <a:rPr lang="en-GB" altLang="en-US" dirty="0">
                <a:latin typeface="Arial" charset="0"/>
              </a:rPr>
              <a:t>0 moves per game for each player</a:t>
            </a:r>
          </a:p>
          <a:p>
            <a:pPr lvl="2"/>
            <a:r>
              <a:rPr lang="en-GB" altLang="en-US" i="1" dirty="0" err="1">
                <a:latin typeface="Arial" charset="0"/>
              </a:rPr>
              <a:t>b</a:t>
            </a:r>
            <a:r>
              <a:rPr lang="en-GB" altLang="en-US" i="1" baseline="30000" dirty="0" err="1">
                <a:latin typeface="Arial" charset="0"/>
              </a:rPr>
              <a:t>d</a:t>
            </a:r>
            <a:r>
              <a:rPr lang="en-GB" altLang="en-US" dirty="0">
                <a:latin typeface="Arial" charset="0"/>
              </a:rPr>
              <a:t> = </a:t>
            </a:r>
            <a:r>
              <a:rPr lang="en-GB" altLang="en-US" dirty="0">
                <a:latin typeface="Arial" charset="0"/>
                <a:sym typeface="Symbol" charset="2"/>
              </a:rPr>
              <a:t></a:t>
            </a:r>
            <a:r>
              <a:rPr lang="en-GB" altLang="en-US" dirty="0">
                <a:latin typeface="Arial" charset="0"/>
              </a:rPr>
              <a:t>35</a:t>
            </a:r>
            <a:r>
              <a:rPr lang="en-GB" altLang="en-US" baseline="30000" dirty="0">
                <a:latin typeface="Arial" charset="0"/>
              </a:rPr>
              <a:t>80 </a:t>
            </a:r>
            <a:r>
              <a:rPr lang="en-GB" altLang="en-US" baseline="30000" dirty="0">
                <a:latin typeface="Arial" charset="0"/>
                <a:ea typeface="Arial" charset="0"/>
                <a:cs typeface="Arial" charset="0"/>
              </a:rPr>
              <a:t>≈</a:t>
            </a:r>
            <a:r>
              <a:rPr lang="en-GB" altLang="en-US" dirty="0">
                <a:latin typeface="Arial" charset="0"/>
              </a:rPr>
              <a:t> 10</a:t>
            </a:r>
            <a:r>
              <a:rPr lang="en-GB" altLang="en-US" baseline="30000" dirty="0">
                <a:latin typeface="Arial" charset="0"/>
              </a:rPr>
              <a:t>123</a:t>
            </a:r>
            <a:r>
              <a:rPr lang="en-GB" altLang="en-US" dirty="0">
                <a:latin typeface="Arial" charset="0"/>
              </a:rPr>
              <a:t> states, “only” </a:t>
            </a:r>
            <a:r>
              <a:rPr lang="en-GB" altLang="en-US" dirty="0">
                <a:latin typeface="Arial" charset="0"/>
                <a:sym typeface="Symbol" charset="2"/>
              </a:rPr>
              <a:t></a:t>
            </a:r>
            <a:r>
              <a:rPr lang="en-GB" altLang="en-US" dirty="0">
                <a:latin typeface="Arial" charset="0"/>
              </a:rPr>
              <a:t>10</a:t>
            </a:r>
            <a:r>
              <a:rPr lang="en-GB" altLang="en-US" baseline="30000" dirty="0">
                <a:latin typeface="Arial" charset="0"/>
              </a:rPr>
              <a:t>40</a:t>
            </a:r>
            <a:r>
              <a:rPr lang="en-GB" altLang="en-US" dirty="0">
                <a:latin typeface="Arial" charset="0"/>
              </a:rPr>
              <a:t> distinct states</a:t>
            </a:r>
          </a:p>
          <a:p>
            <a:pPr lvl="2"/>
            <a:endParaRPr lang="en-GB" altLang="en-US" dirty="0">
              <a:latin typeface="Arial" charset="0"/>
            </a:endParaRPr>
          </a:p>
          <a:p>
            <a:r>
              <a:rPr lang="en-GB" altLang="en-US" dirty="0">
                <a:latin typeface="Arial" charset="0"/>
              </a:rPr>
              <a:t>Common games produce enormous search trees </a:t>
            </a:r>
          </a:p>
        </p:txBody>
      </p:sp>
      <p:sp>
        <p:nvSpPr>
          <p:cNvPr id="819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7A835BE-A607-CE43-9BFF-19CA5097F55F}" type="slidenum">
              <a:rPr lang="en-GB" altLang="en-US" sz="1400"/>
              <a:pPr/>
              <a:t>8</a:t>
            </a:fld>
            <a:endParaRPr lang="en-GB" altLang="en-US" sz="1400"/>
          </a:p>
        </p:txBody>
      </p:sp>
      <p:sp>
        <p:nvSpPr>
          <p:cNvPr id="200707"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Complexity of Game Playing</a:t>
            </a:r>
          </a:p>
        </p:txBody>
      </p:sp>
    </p:spTree>
    <p:extLst>
      <p:ext uri="{BB962C8B-B14F-4D97-AF65-F5344CB8AC3E}">
        <p14:creationId xmlns:p14="http://schemas.microsoft.com/office/powerpoint/2010/main" val="47925787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Number Placeholder 6"/>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DB883D62-9921-5E46-A1AF-F759356FABFD}" type="slidenum">
              <a:rPr lang="en-GB" altLang="en-US" sz="1400"/>
              <a:pPr/>
              <a:t>80</a:t>
            </a:fld>
            <a:endParaRPr lang="en-GB" altLang="en-US" sz="1400"/>
          </a:p>
        </p:txBody>
      </p:sp>
      <p:sp>
        <p:nvSpPr>
          <p:cNvPr id="80899" name="Rectangle 5"/>
          <p:cNvSpPr>
            <a:spLocks noGrp="1" noChangeArrowheads="1"/>
          </p:cNvSpPr>
          <p:nvPr>
            <p:ph type="body" sz="half" idx="1"/>
          </p:nvPr>
        </p:nvSpPr>
        <p:spPr>
          <a:xfrm>
            <a:off x="2209800" y="1447800"/>
            <a:ext cx="7772400" cy="2895600"/>
          </a:xfrm>
        </p:spPr>
        <p:txBody>
          <a:bodyPr/>
          <a:lstStyle/>
          <a:p>
            <a:r>
              <a:rPr lang="en-GB" altLang="en-US" sz="2400" u="sng">
                <a:latin typeface="Arial" charset="0"/>
              </a:rPr>
              <a:t>Go </a:t>
            </a:r>
            <a:r>
              <a:rPr lang="en-GB" altLang="en-US" sz="2400">
                <a:latin typeface="Arial" charset="0"/>
              </a:rPr>
              <a:t>(10</a:t>
            </a:r>
            <a:r>
              <a:rPr lang="en-GB" altLang="en-US" sz="2400" baseline="30000">
                <a:latin typeface="Arial" charset="0"/>
              </a:rPr>
              <a:t>397</a:t>
            </a:r>
            <a:r>
              <a:rPr lang="en-GB" altLang="en-US" sz="2400">
                <a:latin typeface="Arial" charset="0"/>
              </a:rPr>
              <a:t> nodes)</a:t>
            </a:r>
            <a:endParaRPr lang="en-GB" altLang="en-US" sz="2400" u="sng">
              <a:latin typeface="Arial" charset="0"/>
            </a:endParaRPr>
          </a:p>
          <a:p>
            <a:pPr lvl="1"/>
            <a:r>
              <a:rPr lang="en-GB" altLang="en-US" sz="2000">
                <a:latin typeface="Arial" charset="0"/>
              </a:rPr>
              <a:t>branching factor </a:t>
            </a:r>
            <a:r>
              <a:rPr lang="en-GB" altLang="en-US" sz="2000" i="1">
                <a:latin typeface="Arial" charset="0"/>
              </a:rPr>
              <a:t>b</a:t>
            </a:r>
            <a:r>
              <a:rPr lang="en-GB" altLang="en-US" sz="2000">
                <a:latin typeface="Arial" charset="0"/>
              </a:rPr>
              <a:t>: </a:t>
            </a:r>
            <a:r>
              <a:rPr lang="en-GB" altLang="en-US" sz="2000">
                <a:latin typeface="Arial" charset="0"/>
                <a:sym typeface="Symbol" charset="2"/>
              </a:rPr>
              <a:t></a:t>
            </a:r>
            <a:r>
              <a:rPr lang="en-GB" altLang="en-US" sz="2000">
                <a:latin typeface="Arial" charset="0"/>
              </a:rPr>
              <a:t>360 (very large!)</a:t>
            </a:r>
          </a:p>
          <a:p>
            <a:pPr lvl="1"/>
            <a:r>
              <a:rPr lang="en-GB" altLang="en-US" sz="2000">
                <a:latin typeface="Arial" charset="0"/>
              </a:rPr>
              <a:t>Current strongest programs (20</a:t>
            </a:r>
            <a:r>
              <a:rPr lang="id-ID" altLang="en-US" sz="2000">
                <a:latin typeface="Arial" charset="0"/>
              </a:rPr>
              <a:t>12</a:t>
            </a:r>
            <a:r>
              <a:rPr lang="en-GB" altLang="en-US" sz="2000">
                <a:latin typeface="Arial" charset="0"/>
              </a:rPr>
              <a:t>) play at </a:t>
            </a:r>
            <a:r>
              <a:rPr lang="id-ID" altLang="en-US" sz="2000">
                <a:latin typeface="Arial" charset="0"/>
              </a:rPr>
              <a:t>6</a:t>
            </a:r>
            <a:r>
              <a:rPr lang="en-US" altLang="en-US" sz="2000">
                <a:latin typeface="Arial" charset="0"/>
              </a:rPr>
              <a:t> </a:t>
            </a:r>
            <a:r>
              <a:rPr lang="en-US" altLang="en-US" sz="2000" i="1">
                <a:latin typeface="Arial" charset="0"/>
              </a:rPr>
              <a:t>dan</a:t>
            </a:r>
            <a:r>
              <a:rPr lang="en-US" altLang="en-US" sz="2000">
                <a:latin typeface="Arial" charset="0"/>
              </a:rPr>
              <a:t> (</a:t>
            </a:r>
            <a:r>
              <a:rPr lang="id-ID" altLang="en-US" sz="2000">
                <a:latin typeface="Arial" charset="0"/>
              </a:rPr>
              <a:t>advanced amateur</a:t>
            </a:r>
            <a:r>
              <a:rPr lang="en-US" altLang="en-US" sz="2000">
                <a:latin typeface="Arial" charset="0"/>
              </a:rPr>
              <a:t> player)</a:t>
            </a:r>
            <a:r>
              <a:rPr lang="en-US" altLang="en-US" sz="2000">
                <a:solidFill>
                  <a:srgbClr val="003300"/>
                </a:solidFill>
                <a:latin typeface="Arial" charset="0"/>
              </a:rPr>
              <a:t>.</a:t>
            </a:r>
            <a:endParaRPr lang="en-GB" altLang="en-US" sz="2000">
              <a:solidFill>
                <a:srgbClr val="003300"/>
              </a:solidFill>
              <a:latin typeface="Arial" charset="0"/>
            </a:endParaRPr>
          </a:p>
          <a:p>
            <a:pPr lvl="1"/>
            <a:r>
              <a:rPr lang="en-GB" altLang="en-US" sz="2000">
                <a:latin typeface="Arial" charset="0"/>
              </a:rPr>
              <a:t>$1.6 million prize for computer that can beat a top professional player</a:t>
            </a:r>
            <a:r>
              <a:rPr lang="en-GB" altLang="en-US">
                <a:latin typeface="Arial" charset="0"/>
              </a:rPr>
              <a:t> </a:t>
            </a:r>
          </a:p>
          <a:p>
            <a:pPr lvl="1">
              <a:buFontTx/>
              <a:buNone/>
            </a:pPr>
            <a:r>
              <a:rPr lang="en-GB" altLang="en-US" sz="1800">
                <a:latin typeface="Arial" charset="0"/>
              </a:rPr>
              <a:t>	(http://www.smart-games.com/worldcompgo.html</a:t>
            </a:r>
            <a:r>
              <a:rPr lang="en-GB" altLang="en-US" sz="1800"/>
              <a:t>)</a:t>
            </a:r>
          </a:p>
        </p:txBody>
      </p:sp>
      <p:sp>
        <p:nvSpPr>
          <p:cNvPr id="282630" name="Rectangle 6"/>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sz="3200">
                <a:latin typeface="Arial" charset="0"/>
              </a:rPr>
              <a:t>State-of-the-Art Game Programs (5)</a:t>
            </a:r>
          </a:p>
        </p:txBody>
      </p:sp>
      <p:pic>
        <p:nvPicPr>
          <p:cNvPr id="80901" name="Picture 7" descr="Go-small"/>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4876800" y="4191000"/>
            <a:ext cx="2298700" cy="2298700"/>
          </a:xfrm>
          <a:noFill/>
        </p:spPr>
      </p:pic>
    </p:spTree>
    <p:extLst>
      <p:ext uri="{BB962C8B-B14F-4D97-AF65-F5344CB8AC3E}">
        <p14:creationId xmlns:p14="http://schemas.microsoft.com/office/powerpoint/2010/main" val="77612105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Your Exercise: 1</a:t>
            </a:r>
            <a:endParaRPr lang="en-US" dirty="0"/>
          </a:p>
        </p:txBody>
      </p:sp>
      <p:sp>
        <p:nvSpPr>
          <p:cNvPr id="9" name="Content Placeholder 8"/>
          <p:cNvSpPr>
            <a:spLocks noGrp="1"/>
          </p:cNvSpPr>
          <p:nvPr>
            <p:ph idx="1"/>
          </p:nvPr>
        </p:nvSpPr>
        <p:spPr/>
        <p:txBody>
          <a:bodyPr>
            <a:normAutofit/>
          </a:bodyPr>
          <a:lstStyle/>
          <a:p>
            <a:r>
              <a:rPr lang="en-US" dirty="0"/>
              <a:t>P</a:t>
            </a:r>
            <a:r>
              <a:rPr lang="en-US" dirty="0" smtClean="0"/>
              <a:t>erform </a:t>
            </a:r>
            <a:r>
              <a:rPr lang="en-US" dirty="0"/>
              <a:t>the Minimax algorithm in the tree </a:t>
            </a:r>
            <a:r>
              <a:rPr lang="en-US" dirty="0" smtClean="0"/>
              <a:t>using αβ-pruning. Traverse </a:t>
            </a:r>
            <a:r>
              <a:rPr lang="en-US" dirty="0"/>
              <a:t>the tree from left to right. Annotate the nodes with their </a:t>
            </a:r>
            <a:r>
              <a:rPr lang="en-US" dirty="0" smtClean="0"/>
              <a:t>alpha and </a:t>
            </a:r>
            <a:r>
              <a:rPr lang="en-US" dirty="0"/>
              <a:t>beta values.</a:t>
            </a:r>
            <a:endParaRPr lang="en-US" dirty="0" smtClean="0"/>
          </a:p>
        </p:txBody>
      </p:sp>
      <p:sp>
        <p:nvSpPr>
          <p:cNvPr id="10" name="Rectangle 46"/>
          <p:cNvSpPr>
            <a:spLocks noChangeArrowheads="1"/>
          </p:cNvSpPr>
          <p:nvPr/>
        </p:nvSpPr>
        <p:spPr bwMode="auto">
          <a:xfrm>
            <a:off x="2438400" y="3043880"/>
            <a:ext cx="1454166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pSp>
        <p:nvGrpSpPr>
          <p:cNvPr id="11" name="Group 1"/>
          <p:cNvGrpSpPr>
            <a:grpSpLocks noChangeAspect="1"/>
          </p:cNvGrpSpPr>
          <p:nvPr/>
        </p:nvGrpSpPr>
        <p:grpSpPr bwMode="auto">
          <a:xfrm>
            <a:off x="2438399" y="3043881"/>
            <a:ext cx="6952735" cy="3404417"/>
            <a:chOff x="1166" y="4513"/>
            <a:chExt cx="9180" cy="4495"/>
          </a:xfrm>
        </p:grpSpPr>
        <p:sp>
          <p:nvSpPr>
            <p:cNvPr id="12" name="AutoShape 45"/>
            <p:cNvSpPr>
              <a:spLocks noChangeAspect="1" noChangeArrowheads="1" noTextEdit="1"/>
            </p:cNvSpPr>
            <p:nvPr/>
          </p:nvSpPr>
          <p:spPr bwMode="auto">
            <a:xfrm>
              <a:off x="1166" y="4513"/>
              <a:ext cx="9180" cy="449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3" name="Line 44"/>
            <p:cNvSpPr>
              <a:spLocks noChangeShapeType="1"/>
            </p:cNvSpPr>
            <p:nvPr/>
          </p:nvSpPr>
          <p:spPr bwMode="auto">
            <a:xfrm flipH="1">
              <a:off x="2966" y="4694"/>
              <a:ext cx="3060" cy="125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4" name="Line 43"/>
            <p:cNvSpPr>
              <a:spLocks noChangeShapeType="1"/>
            </p:cNvSpPr>
            <p:nvPr/>
          </p:nvSpPr>
          <p:spPr bwMode="auto">
            <a:xfrm>
              <a:off x="6026" y="4694"/>
              <a:ext cx="1" cy="125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5" name="Line 42"/>
            <p:cNvSpPr>
              <a:spLocks noChangeShapeType="1"/>
            </p:cNvSpPr>
            <p:nvPr/>
          </p:nvSpPr>
          <p:spPr bwMode="auto">
            <a:xfrm flipH="1">
              <a:off x="2066" y="5953"/>
              <a:ext cx="90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6" name="Line 41"/>
            <p:cNvSpPr>
              <a:spLocks noChangeShapeType="1"/>
            </p:cNvSpPr>
            <p:nvPr/>
          </p:nvSpPr>
          <p:spPr bwMode="auto">
            <a:xfrm>
              <a:off x="2966" y="5953"/>
              <a:ext cx="54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7" name="Line 40"/>
            <p:cNvSpPr>
              <a:spLocks noChangeShapeType="1"/>
            </p:cNvSpPr>
            <p:nvPr/>
          </p:nvSpPr>
          <p:spPr bwMode="auto">
            <a:xfrm flipH="1">
              <a:off x="1526" y="7392"/>
              <a:ext cx="540" cy="108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8" name="Line 39"/>
            <p:cNvSpPr>
              <a:spLocks noChangeShapeType="1"/>
            </p:cNvSpPr>
            <p:nvPr/>
          </p:nvSpPr>
          <p:spPr bwMode="auto">
            <a:xfrm>
              <a:off x="2066" y="7392"/>
              <a:ext cx="540" cy="108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19" name="Line 38"/>
            <p:cNvSpPr>
              <a:spLocks noChangeShapeType="1"/>
            </p:cNvSpPr>
            <p:nvPr/>
          </p:nvSpPr>
          <p:spPr bwMode="auto">
            <a:xfrm flipH="1">
              <a:off x="3146" y="7394"/>
              <a:ext cx="360" cy="107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0" name="Line 37"/>
            <p:cNvSpPr>
              <a:spLocks noChangeShapeType="1"/>
            </p:cNvSpPr>
            <p:nvPr/>
          </p:nvSpPr>
          <p:spPr bwMode="auto">
            <a:xfrm flipH="1">
              <a:off x="2066" y="7394"/>
              <a:ext cx="1" cy="107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1" name="Line 36"/>
            <p:cNvSpPr>
              <a:spLocks noChangeShapeType="1"/>
            </p:cNvSpPr>
            <p:nvPr/>
          </p:nvSpPr>
          <p:spPr bwMode="auto">
            <a:xfrm>
              <a:off x="3506" y="7394"/>
              <a:ext cx="360" cy="107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2" name="Line 35"/>
            <p:cNvSpPr>
              <a:spLocks noChangeShapeType="1"/>
            </p:cNvSpPr>
            <p:nvPr/>
          </p:nvSpPr>
          <p:spPr bwMode="auto">
            <a:xfrm flipH="1">
              <a:off x="4766" y="5953"/>
              <a:ext cx="126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3" name="Line 34"/>
            <p:cNvSpPr>
              <a:spLocks noChangeShapeType="1"/>
            </p:cNvSpPr>
            <p:nvPr/>
          </p:nvSpPr>
          <p:spPr bwMode="auto">
            <a:xfrm>
              <a:off x="6026" y="5953"/>
              <a:ext cx="1440" cy="143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4" name="Line 33"/>
            <p:cNvSpPr>
              <a:spLocks noChangeShapeType="1"/>
            </p:cNvSpPr>
            <p:nvPr/>
          </p:nvSpPr>
          <p:spPr bwMode="auto">
            <a:xfrm flipH="1">
              <a:off x="4406" y="7394"/>
              <a:ext cx="360" cy="107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5" name="Line 32"/>
            <p:cNvSpPr>
              <a:spLocks noChangeShapeType="1"/>
            </p:cNvSpPr>
            <p:nvPr/>
          </p:nvSpPr>
          <p:spPr bwMode="auto">
            <a:xfrm>
              <a:off x="4766" y="7394"/>
              <a:ext cx="360" cy="107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6" name="Line 31"/>
            <p:cNvSpPr>
              <a:spLocks noChangeShapeType="1"/>
            </p:cNvSpPr>
            <p:nvPr/>
          </p:nvSpPr>
          <p:spPr bwMode="auto">
            <a:xfrm flipH="1">
              <a:off x="7106" y="7392"/>
              <a:ext cx="360" cy="1080"/>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7" name="Line 30"/>
            <p:cNvSpPr>
              <a:spLocks noChangeShapeType="1"/>
            </p:cNvSpPr>
            <p:nvPr/>
          </p:nvSpPr>
          <p:spPr bwMode="auto">
            <a:xfrm>
              <a:off x="7466" y="7392"/>
              <a:ext cx="360" cy="1080"/>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8" name="Line 29"/>
            <p:cNvSpPr>
              <a:spLocks noChangeShapeType="1"/>
            </p:cNvSpPr>
            <p:nvPr/>
          </p:nvSpPr>
          <p:spPr bwMode="auto">
            <a:xfrm flipH="1">
              <a:off x="5486" y="7392"/>
              <a:ext cx="540" cy="1080"/>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29" name="Line 28"/>
            <p:cNvSpPr>
              <a:spLocks noChangeShapeType="1"/>
            </p:cNvSpPr>
            <p:nvPr/>
          </p:nvSpPr>
          <p:spPr bwMode="auto">
            <a:xfrm flipH="1">
              <a:off x="6026" y="7392"/>
              <a:ext cx="1" cy="1080"/>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30" name="Line 27"/>
            <p:cNvSpPr>
              <a:spLocks noChangeShapeType="1"/>
            </p:cNvSpPr>
            <p:nvPr/>
          </p:nvSpPr>
          <p:spPr bwMode="auto">
            <a:xfrm>
              <a:off x="6026" y="7392"/>
              <a:ext cx="540" cy="1080"/>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31" name="Line 26"/>
            <p:cNvSpPr>
              <a:spLocks noChangeShapeType="1"/>
            </p:cNvSpPr>
            <p:nvPr/>
          </p:nvSpPr>
          <p:spPr bwMode="auto">
            <a:xfrm>
              <a:off x="6026" y="5953"/>
              <a:ext cx="1" cy="143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32" name="Text Box 25"/>
            <p:cNvSpPr txBox="1">
              <a:spLocks noChangeArrowheads="1"/>
            </p:cNvSpPr>
            <p:nvPr/>
          </p:nvSpPr>
          <p:spPr bwMode="auto">
            <a:xfrm>
              <a:off x="1346" y="8533"/>
              <a:ext cx="36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8</a:t>
              </a:r>
            </a:p>
          </p:txBody>
        </p:sp>
        <p:sp>
          <p:nvSpPr>
            <p:cNvPr id="33" name="Text Box 24"/>
            <p:cNvSpPr txBox="1">
              <a:spLocks noChangeArrowheads="1"/>
            </p:cNvSpPr>
            <p:nvPr/>
          </p:nvSpPr>
          <p:spPr bwMode="auto">
            <a:xfrm>
              <a:off x="2426" y="8533"/>
              <a:ext cx="36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5</a:t>
              </a:r>
            </a:p>
          </p:txBody>
        </p:sp>
        <p:sp>
          <p:nvSpPr>
            <p:cNvPr id="34" name="Text Box 23"/>
            <p:cNvSpPr txBox="1">
              <a:spLocks noChangeArrowheads="1"/>
            </p:cNvSpPr>
            <p:nvPr/>
          </p:nvSpPr>
          <p:spPr bwMode="auto">
            <a:xfrm>
              <a:off x="2966" y="8533"/>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9</a:t>
              </a:r>
            </a:p>
          </p:txBody>
        </p:sp>
        <p:sp>
          <p:nvSpPr>
            <p:cNvPr id="35" name="Text Box 22"/>
            <p:cNvSpPr txBox="1">
              <a:spLocks noChangeArrowheads="1"/>
            </p:cNvSpPr>
            <p:nvPr/>
          </p:nvSpPr>
          <p:spPr bwMode="auto">
            <a:xfrm>
              <a:off x="3506" y="8533"/>
              <a:ext cx="900" cy="3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12</a:t>
              </a:r>
            </a:p>
          </p:txBody>
        </p:sp>
        <p:sp>
          <p:nvSpPr>
            <p:cNvPr id="36" name="Text Box 21"/>
            <p:cNvSpPr txBox="1">
              <a:spLocks noChangeArrowheads="1"/>
            </p:cNvSpPr>
            <p:nvPr/>
          </p:nvSpPr>
          <p:spPr bwMode="auto">
            <a:xfrm>
              <a:off x="4226" y="8533"/>
              <a:ext cx="36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charset="0"/>
                </a:rPr>
                <a:t>8</a:t>
              </a:r>
            </a:p>
          </p:txBody>
        </p:sp>
        <p:sp>
          <p:nvSpPr>
            <p:cNvPr id="37" name="Text Box 20"/>
            <p:cNvSpPr txBox="1">
              <a:spLocks noChangeArrowheads="1"/>
            </p:cNvSpPr>
            <p:nvPr/>
          </p:nvSpPr>
          <p:spPr bwMode="auto">
            <a:xfrm>
              <a:off x="4766" y="8533"/>
              <a:ext cx="900" cy="3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charset="0"/>
                </a:rPr>
                <a:t>10</a:t>
              </a:r>
            </a:p>
          </p:txBody>
        </p:sp>
        <p:sp>
          <p:nvSpPr>
            <p:cNvPr id="38" name="Text Box 19"/>
            <p:cNvSpPr txBox="1">
              <a:spLocks noChangeArrowheads="1"/>
            </p:cNvSpPr>
            <p:nvPr/>
          </p:nvSpPr>
          <p:spPr bwMode="auto">
            <a:xfrm>
              <a:off x="5306" y="8532"/>
              <a:ext cx="36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7</a:t>
              </a:r>
            </a:p>
          </p:txBody>
        </p:sp>
        <p:sp>
          <p:nvSpPr>
            <p:cNvPr id="39" name="Text Box 18"/>
            <p:cNvSpPr txBox="1">
              <a:spLocks noChangeArrowheads="1"/>
            </p:cNvSpPr>
            <p:nvPr/>
          </p:nvSpPr>
          <p:spPr bwMode="auto">
            <a:xfrm>
              <a:off x="5718" y="8532"/>
              <a:ext cx="645" cy="3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Arial" charset="0"/>
                </a:rPr>
                <a:t>12</a:t>
              </a:r>
              <a:endParaRPr kumimoji="0" lang="en-US" altLang="en-US" sz="1400" b="0" i="0" u="none" strike="noStrike" cap="none" normalizeH="0" baseline="0" dirty="0">
                <a:ln>
                  <a:noFill/>
                </a:ln>
                <a:solidFill>
                  <a:schemeClr val="tx1"/>
                </a:solidFill>
                <a:effectLst/>
                <a:latin typeface="Arial" charset="0"/>
              </a:endParaRPr>
            </a:p>
          </p:txBody>
        </p:sp>
        <p:sp>
          <p:nvSpPr>
            <p:cNvPr id="40" name="Text Box 17"/>
            <p:cNvSpPr txBox="1">
              <a:spLocks noChangeArrowheads="1"/>
            </p:cNvSpPr>
            <p:nvPr/>
          </p:nvSpPr>
          <p:spPr bwMode="auto">
            <a:xfrm>
              <a:off x="6326" y="8532"/>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14</a:t>
              </a:r>
            </a:p>
          </p:txBody>
        </p:sp>
        <p:sp>
          <p:nvSpPr>
            <p:cNvPr id="41" name="Text Box 16"/>
            <p:cNvSpPr txBox="1">
              <a:spLocks noChangeArrowheads="1"/>
            </p:cNvSpPr>
            <p:nvPr/>
          </p:nvSpPr>
          <p:spPr bwMode="auto">
            <a:xfrm>
              <a:off x="6926" y="8532"/>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5</a:t>
              </a:r>
            </a:p>
          </p:txBody>
        </p:sp>
        <p:sp>
          <p:nvSpPr>
            <p:cNvPr id="42" name="Text Box 15"/>
            <p:cNvSpPr txBox="1">
              <a:spLocks noChangeArrowheads="1"/>
            </p:cNvSpPr>
            <p:nvPr/>
          </p:nvSpPr>
          <p:spPr bwMode="auto">
            <a:xfrm>
              <a:off x="7586" y="8502"/>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15</a:t>
              </a:r>
            </a:p>
          </p:txBody>
        </p:sp>
        <p:sp>
          <p:nvSpPr>
            <p:cNvPr id="43" name="Text Box 14"/>
            <p:cNvSpPr txBox="1">
              <a:spLocks noChangeArrowheads="1"/>
            </p:cNvSpPr>
            <p:nvPr/>
          </p:nvSpPr>
          <p:spPr bwMode="auto">
            <a:xfrm>
              <a:off x="2966" y="4513"/>
              <a:ext cx="720" cy="35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Max</a:t>
              </a:r>
            </a:p>
          </p:txBody>
        </p:sp>
        <p:sp>
          <p:nvSpPr>
            <p:cNvPr id="44" name="Text Box 13"/>
            <p:cNvSpPr txBox="1">
              <a:spLocks noChangeArrowheads="1"/>
            </p:cNvSpPr>
            <p:nvPr/>
          </p:nvSpPr>
          <p:spPr bwMode="auto">
            <a:xfrm>
              <a:off x="1886" y="5774"/>
              <a:ext cx="720" cy="3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Min</a:t>
              </a:r>
            </a:p>
          </p:txBody>
        </p:sp>
        <p:sp>
          <p:nvSpPr>
            <p:cNvPr id="45" name="Text Box 12"/>
            <p:cNvSpPr txBox="1">
              <a:spLocks noChangeArrowheads="1"/>
            </p:cNvSpPr>
            <p:nvPr/>
          </p:nvSpPr>
          <p:spPr bwMode="auto">
            <a:xfrm>
              <a:off x="1166" y="7033"/>
              <a:ext cx="720" cy="36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Max</a:t>
              </a:r>
            </a:p>
          </p:txBody>
        </p:sp>
        <p:sp>
          <p:nvSpPr>
            <p:cNvPr id="46" name="Line 11"/>
            <p:cNvSpPr>
              <a:spLocks noChangeShapeType="1"/>
            </p:cNvSpPr>
            <p:nvPr/>
          </p:nvSpPr>
          <p:spPr bwMode="auto">
            <a:xfrm>
              <a:off x="6026" y="4694"/>
              <a:ext cx="3240" cy="1259"/>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47" name="Line 10"/>
            <p:cNvSpPr>
              <a:spLocks noChangeShapeType="1"/>
            </p:cNvSpPr>
            <p:nvPr/>
          </p:nvSpPr>
          <p:spPr bwMode="auto">
            <a:xfrm flipH="1">
              <a:off x="8366" y="5953"/>
              <a:ext cx="90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48" name="Line 9"/>
            <p:cNvSpPr>
              <a:spLocks noChangeShapeType="1"/>
            </p:cNvSpPr>
            <p:nvPr/>
          </p:nvSpPr>
          <p:spPr bwMode="auto">
            <a:xfrm flipH="1">
              <a:off x="8906" y="5953"/>
              <a:ext cx="36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49" name="Line 8"/>
            <p:cNvSpPr>
              <a:spLocks noChangeShapeType="1"/>
            </p:cNvSpPr>
            <p:nvPr/>
          </p:nvSpPr>
          <p:spPr bwMode="auto">
            <a:xfrm>
              <a:off x="9266" y="5953"/>
              <a:ext cx="360" cy="1441"/>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50" name="Line 7"/>
            <p:cNvSpPr>
              <a:spLocks noChangeShapeType="1"/>
            </p:cNvSpPr>
            <p:nvPr/>
          </p:nvSpPr>
          <p:spPr bwMode="auto">
            <a:xfrm>
              <a:off x="9266" y="5953"/>
              <a:ext cx="900" cy="1438"/>
            </a:xfrm>
            <a:prstGeom prst="line">
              <a:avLst/>
            </a:prstGeom>
            <a:noFill/>
            <a:ln w="9525">
              <a:solidFill>
                <a:srgbClr val="000000"/>
              </a:solidFill>
              <a:round/>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400"/>
            </a:p>
          </p:txBody>
        </p:sp>
        <p:sp>
          <p:nvSpPr>
            <p:cNvPr id="51" name="Text Box 6"/>
            <p:cNvSpPr txBox="1">
              <a:spLocks noChangeArrowheads="1"/>
            </p:cNvSpPr>
            <p:nvPr/>
          </p:nvSpPr>
          <p:spPr bwMode="auto">
            <a:xfrm>
              <a:off x="8186" y="7453"/>
              <a:ext cx="360" cy="35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9</a:t>
              </a:r>
            </a:p>
          </p:txBody>
        </p:sp>
        <p:sp>
          <p:nvSpPr>
            <p:cNvPr id="52" name="Text Box 5"/>
            <p:cNvSpPr txBox="1">
              <a:spLocks noChangeArrowheads="1"/>
            </p:cNvSpPr>
            <p:nvPr/>
          </p:nvSpPr>
          <p:spPr bwMode="auto">
            <a:xfrm>
              <a:off x="8651" y="7453"/>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10</a:t>
              </a:r>
            </a:p>
          </p:txBody>
        </p:sp>
        <p:sp>
          <p:nvSpPr>
            <p:cNvPr id="53" name="Text Box 4"/>
            <p:cNvSpPr txBox="1">
              <a:spLocks noChangeArrowheads="1"/>
            </p:cNvSpPr>
            <p:nvPr/>
          </p:nvSpPr>
          <p:spPr bwMode="auto">
            <a:xfrm>
              <a:off x="9266" y="7453"/>
              <a:ext cx="54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15</a:t>
              </a:r>
            </a:p>
          </p:txBody>
        </p:sp>
        <p:sp>
          <p:nvSpPr>
            <p:cNvPr id="54" name="Text Box 3"/>
            <p:cNvSpPr txBox="1">
              <a:spLocks noChangeArrowheads="1"/>
            </p:cNvSpPr>
            <p:nvPr/>
          </p:nvSpPr>
          <p:spPr bwMode="auto">
            <a:xfrm>
              <a:off x="9986" y="7453"/>
              <a:ext cx="360" cy="35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3</a:t>
              </a:r>
            </a:p>
          </p:txBody>
        </p:sp>
        <p:sp>
          <p:nvSpPr>
            <p:cNvPr id="55" name="Text Box 2"/>
            <p:cNvSpPr txBox="1">
              <a:spLocks noChangeArrowheads="1"/>
            </p:cNvSpPr>
            <p:nvPr/>
          </p:nvSpPr>
          <p:spPr bwMode="auto">
            <a:xfrm>
              <a:off x="1886" y="8533"/>
              <a:ext cx="360" cy="3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charset="0"/>
                </a:rPr>
                <a:t>9</a:t>
              </a:r>
            </a:p>
          </p:txBody>
        </p:sp>
      </p:grpSp>
    </p:spTree>
    <p:extLst>
      <p:ext uri="{BB962C8B-B14F-4D97-AF65-F5344CB8AC3E}">
        <p14:creationId xmlns:p14="http://schemas.microsoft.com/office/powerpoint/2010/main" val="608402673"/>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spcBef>
                <a:spcPts val="1200"/>
              </a:spcBef>
            </a:pPr>
            <a:r>
              <a:rPr lang="en-US" dirty="0" smtClean="0"/>
              <a:t>Your Exercise: 2</a:t>
            </a:r>
            <a:endParaRPr lang="en-US" dirty="0"/>
          </a:p>
        </p:txBody>
      </p:sp>
      <p:sp>
        <p:nvSpPr>
          <p:cNvPr id="9" name="Content Placeholder 8"/>
          <p:cNvSpPr>
            <a:spLocks noGrp="1"/>
          </p:cNvSpPr>
          <p:nvPr>
            <p:ph idx="1"/>
          </p:nvPr>
        </p:nvSpPr>
        <p:spPr>
          <a:xfrm>
            <a:off x="838200" y="1484026"/>
            <a:ext cx="10515600" cy="5021705"/>
          </a:xfrm>
        </p:spPr>
        <p:txBody>
          <a:bodyPr>
            <a:normAutofit fontScale="92500" lnSpcReduction="20000"/>
          </a:bodyPr>
          <a:lstStyle/>
          <a:p>
            <a:pPr>
              <a:lnSpc>
                <a:spcPct val="120000"/>
              </a:lnSpc>
              <a:spcBef>
                <a:spcPts val="1200"/>
              </a:spcBef>
            </a:pPr>
            <a:r>
              <a:rPr lang="en-US" sz="2000" dirty="0" smtClean="0"/>
              <a:t>You </a:t>
            </a:r>
            <a:r>
              <a:rPr lang="en-US" sz="2000" dirty="0"/>
              <a:t>are given a middle game situation of the game </a:t>
            </a:r>
            <a:r>
              <a:rPr lang="en-US" sz="2000" dirty="0">
                <a:hlinkClick r:id="rId2"/>
              </a:rPr>
              <a:t>Tic Tac </a:t>
            </a:r>
            <a:r>
              <a:rPr lang="en-US" sz="2000" dirty="0" smtClean="0">
                <a:hlinkClick r:id="rId2"/>
              </a:rPr>
              <a:t>Toe</a:t>
            </a:r>
            <a:r>
              <a:rPr lang="en-US" sz="2000" dirty="0" smtClean="0"/>
              <a:t> as below. </a:t>
            </a:r>
          </a:p>
          <a:p>
            <a:pPr>
              <a:lnSpc>
                <a:spcPct val="120000"/>
              </a:lnSpc>
              <a:spcBef>
                <a:spcPts val="1200"/>
              </a:spcBef>
            </a:pPr>
            <a:r>
              <a:rPr lang="en-US" sz="2000" dirty="0" smtClean="0"/>
              <a:t>It </a:t>
            </a:r>
            <a:r>
              <a:rPr lang="en-US" sz="2000" dirty="0"/>
              <a:t>is given that it is player "X's" turn and you need to give to most optimal position for the turn. The situation is given as a 3 x 3 character matrix. '_' refers to the place is empty. 'o' refers that player O marked it in his turn at some time and 'x' refers that player X marked it in his turn at some time. It is player X's turn. Tell him the most optimal solution</a:t>
            </a:r>
            <a:r>
              <a:rPr lang="en-US" sz="2000" dirty="0" smtClean="0"/>
              <a:t>. For the simplicity you can use the following evaluation function: </a:t>
            </a:r>
          </a:p>
          <a:p>
            <a:pPr lvl="1">
              <a:lnSpc>
                <a:spcPct val="120000"/>
              </a:lnSpc>
              <a:spcBef>
                <a:spcPts val="1200"/>
              </a:spcBef>
            </a:pPr>
            <a:r>
              <a:rPr lang="en-US" sz="1600" dirty="0" smtClean="0"/>
              <a:t>If </a:t>
            </a:r>
            <a:r>
              <a:rPr lang="en-US" sz="1600" dirty="0"/>
              <a:t>X wins on the board we give it a positive value of +</a:t>
            </a:r>
            <a:r>
              <a:rPr lang="en-US" sz="1600" dirty="0" smtClean="0"/>
              <a:t>10. </a:t>
            </a:r>
          </a:p>
          <a:p>
            <a:pPr lvl="1">
              <a:lnSpc>
                <a:spcPct val="120000"/>
              </a:lnSpc>
              <a:spcBef>
                <a:spcPts val="1200"/>
              </a:spcBef>
            </a:pPr>
            <a:r>
              <a:rPr lang="en-US" sz="1600" dirty="0"/>
              <a:t>If O wins on the board we give it a negative value of -10</a:t>
            </a:r>
            <a:r>
              <a:rPr lang="en-US" sz="1600" dirty="0" smtClean="0"/>
              <a:t>.</a:t>
            </a:r>
          </a:p>
          <a:p>
            <a:pPr lvl="1">
              <a:lnSpc>
                <a:spcPct val="120000"/>
              </a:lnSpc>
              <a:spcBef>
                <a:spcPts val="1200"/>
              </a:spcBef>
            </a:pPr>
            <a:r>
              <a:rPr lang="en-US" sz="1600" dirty="0"/>
              <a:t>If no one has won or the game results in a draw then we give a value of +0.</a:t>
            </a:r>
          </a:p>
          <a:p>
            <a:pPr>
              <a:lnSpc>
                <a:spcPct val="120000"/>
              </a:lnSpc>
              <a:spcBef>
                <a:spcPts val="1200"/>
              </a:spcBef>
            </a:pPr>
            <a:r>
              <a:rPr lang="en-US" sz="2000" dirty="0" smtClean="0"/>
              <a:t>Draw the game tree. </a:t>
            </a:r>
          </a:p>
          <a:p>
            <a:pPr marL="914400" lvl="1" indent="-457200">
              <a:lnSpc>
                <a:spcPct val="120000"/>
              </a:lnSpc>
              <a:spcBef>
                <a:spcPts val="1200"/>
              </a:spcBef>
              <a:buFont typeface="+mj-lt"/>
              <a:buAutoNum type="alphaLcPeriod"/>
            </a:pPr>
            <a:r>
              <a:rPr lang="en-US" sz="1600" dirty="0" smtClean="0"/>
              <a:t>[ [ x , o , x ] , [ o , o , x ] , [ _ , _ , _ ] ]</a:t>
            </a:r>
          </a:p>
          <a:p>
            <a:pPr marL="914400" lvl="1" indent="-457200">
              <a:lnSpc>
                <a:spcPct val="120000"/>
              </a:lnSpc>
              <a:spcBef>
                <a:spcPts val="1200"/>
              </a:spcBef>
              <a:buFont typeface="+mj-lt"/>
              <a:buAutoNum type="alphaLcPeriod"/>
            </a:pPr>
            <a:r>
              <a:rPr lang="nl-NL" sz="1600" dirty="0" smtClean="0"/>
              <a:t>[ [ x , o , _] , [ o , o , x ] </a:t>
            </a:r>
            <a:r>
              <a:rPr lang="en-US" sz="1600" dirty="0" smtClean="0"/>
              <a:t>,  [ _ , x , _ ] ] </a:t>
            </a:r>
          </a:p>
          <a:p>
            <a:pPr marL="914400" lvl="1" indent="-457200">
              <a:lnSpc>
                <a:spcPct val="120000"/>
              </a:lnSpc>
              <a:spcBef>
                <a:spcPts val="1200"/>
              </a:spcBef>
              <a:buFont typeface="+mj-lt"/>
              <a:buAutoNum type="alphaLcPeriod"/>
            </a:pPr>
            <a:r>
              <a:rPr lang="es-ES_tradnl" sz="1600" dirty="0" smtClean="0"/>
              <a:t>[ [ _ , _ , _ ] , [ o , _ , x ] , [ _ , o , _ ] ]</a:t>
            </a:r>
            <a:endParaRPr lang="en-US" sz="1600" dirty="0"/>
          </a:p>
        </p:txBody>
      </p:sp>
    </p:spTree>
    <p:extLst>
      <p:ext uri="{BB962C8B-B14F-4D97-AF65-F5344CB8AC3E}">
        <p14:creationId xmlns:p14="http://schemas.microsoft.com/office/powerpoint/2010/main" val="1479898599"/>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Exercise: 3</a:t>
            </a:r>
            <a:endParaRPr lang="en-US" dirty="0"/>
          </a:p>
        </p:txBody>
      </p:sp>
      <p:sp>
        <p:nvSpPr>
          <p:cNvPr id="3" name="Content Placeholder 2"/>
          <p:cNvSpPr>
            <a:spLocks noGrp="1"/>
          </p:cNvSpPr>
          <p:nvPr>
            <p:ph idx="1"/>
          </p:nvPr>
        </p:nvSpPr>
        <p:spPr/>
        <p:txBody>
          <a:bodyPr>
            <a:normAutofit/>
          </a:bodyPr>
          <a:lstStyle/>
          <a:p>
            <a:pPr marL="0" indent="0">
              <a:lnSpc>
                <a:spcPct val="114000"/>
              </a:lnSpc>
              <a:buNone/>
            </a:pPr>
            <a:r>
              <a:rPr lang="en-US" sz="2400" dirty="0"/>
              <a:t>Consider the problem of search in a three-player game (you may assume that no alliances are allowed) without the zero-sum condition. The players are called 1, 2, and 3. Unlike in the case of two-player zero-sum games, the evaluation function now returns a triple (x</a:t>
            </a:r>
            <a:r>
              <a:rPr lang="en-US" sz="2400" baseline="-25000" dirty="0"/>
              <a:t>1</a:t>
            </a:r>
            <a:r>
              <a:rPr lang="en-US" sz="2400" dirty="0"/>
              <a:t>, x</a:t>
            </a:r>
            <a:r>
              <a:rPr lang="en-US" sz="2400" baseline="-25000" dirty="0"/>
              <a:t>2</a:t>
            </a:r>
            <a:r>
              <a:rPr lang="en-US" sz="2400" dirty="0"/>
              <a:t>, x</a:t>
            </a:r>
            <a:r>
              <a:rPr lang="en-US" sz="2400" baseline="-25000" dirty="0"/>
              <a:t>3</a:t>
            </a:r>
            <a:r>
              <a:rPr lang="en-US" sz="2400" dirty="0"/>
              <a:t>) such that x</a:t>
            </a:r>
            <a:r>
              <a:rPr lang="en-US" sz="2400" baseline="-25000" dirty="0"/>
              <a:t>i</a:t>
            </a:r>
            <a:r>
              <a:rPr lang="en-US" sz="2400" dirty="0"/>
              <a:t> is the value the node has for player </a:t>
            </a:r>
            <a:r>
              <a:rPr lang="en-US" sz="2400" dirty="0" err="1"/>
              <a:t>i</a:t>
            </a:r>
            <a:r>
              <a:rPr lang="en-US" sz="2400" dirty="0"/>
              <a:t>. Complete the game tree given below by annotating all interior nodes and the root node with the backed-up value triples.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842" y="4787900"/>
            <a:ext cx="8305800" cy="2070100"/>
          </a:xfrm>
          <a:prstGeom prst="rect">
            <a:avLst/>
          </a:prstGeom>
        </p:spPr>
      </p:pic>
    </p:spTree>
    <p:extLst>
      <p:ext uri="{BB962C8B-B14F-4D97-AF65-F5344CB8AC3E}">
        <p14:creationId xmlns:p14="http://schemas.microsoft.com/office/powerpoint/2010/main" val="1531957448"/>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Rectangle 2"/>
          <p:cNvSpPr>
            <a:spLocks noGrp="1" noChangeArrowheads="1"/>
          </p:cNvSpPr>
          <p:nvPr>
            <p:ph idx="1"/>
          </p:nvPr>
        </p:nvSpPr>
        <p:spPr/>
        <p:txBody>
          <a:bodyPr>
            <a:normAutofit/>
          </a:bodyPr>
          <a:lstStyle/>
          <a:p>
            <a:pPr>
              <a:lnSpc>
                <a:spcPct val="80000"/>
              </a:lnSpc>
            </a:pPr>
            <a:r>
              <a:rPr lang="en-GB" altLang="en-US">
                <a:latin typeface="Arial" charset="0"/>
              </a:rPr>
              <a:t>Games have been interesting for AI research</a:t>
            </a:r>
          </a:p>
          <a:p>
            <a:pPr lvl="1">
              <a:lnSpc>
                <a:spcPct val="80000"/>
              </a:lnSpc>
            </a:pPr>
            <a:r>
              <a:rPr lang="en-GB" altLang="en-US">
                <a:latin typeface="Arial" charset="0"/>
              </a:rPr>
              <a:t>good test-bed for computer learning</a:t>
            </a:r>
          </a:p>
          <a:p>
            <a:pPr lvl="1">
              <a:lnSpc>
                <a:spcPct val="80000"/>
              </a:lnSpc>
            </a:pPr>
            <a:r>
              <a:rPr lang="en-GB" altLang="en-US">
                <a:latin typeface="Arial" charset="0"/>
              </a:rPr>
              <a:t>illustrate some important points about AI</a:t>
            </a:r>
          </a:p>
          <a:p>
            <a:pPr>
              <a:lnSpc>
                <a:spcPct val="80000"/>
              </a:lnSpc>
            </a:pPr>
            <a:r>
              <a:rPr lang="en-GB" altLang="en-US">
                <a:latin typeface="Arial" charset="0"/>
              </a:rPr>
              <a:t>Calculating optimal decisions in games is intractable in most cases </a:t>
            </a:r>
          </a:p>
          <a:p>
            <a:pPr>
              <a:lnSpc>
                <a:spcPct val="80000"/>
              </a:lnSpc>
            </a:pPr>
            <a:r>
              <a:rPr lang="en-GB" altLang="en-US">
                <a:latin typeface="Arial" charset="0"/>
                <a:sym typeface="Wingdings" charset="2"/>
              </a:rPr>
              <a:t>Heuristics and approximations mostly work well in practice</a:t>
            </a:r>
            <a:endParaRPr lang="en-GB" altLang="en-US" sz="4000">
              <a:latin typeface="Arial" charset="0"/>
            </a:endParaRPr>
          </a:p>
          <a:p>
            <a:pPr>
              <a:lnSpc>
                <a:spcPct val="80000"/>
              </a:lnSpc>
            </a:pPr>
            <a:r>
              <a:rPr lang="en-GB" altLang="en-US">
                <a:latin typeface="Arial" charset="0"/>
              </a:rPr>
              <a:t>The way the search for game playing works is </a:t>
            </a:r>
            <a:r>
              <a:rPr lang="en-GB" altLang="en-US" u="sng">
                <a:latin typeface="Arial" charset="0"/>
              </a:rPr>
              <a:t>not</a:t>
            </a:r>
            <a:r>
              <a:rPr lang="en-GB" altLang="en-US">
                <a:latin typeface="Arial" charset="0"/>
              </a:rPr>
              <a:t> like how humans play games.</a:t>
            </a:r>
          </a:p>
          <a:p>
            <a:pPr lvl="1">
              <a:lnSpc>
                <a:spcPct val="80000"/>
              </a:lnSpc>
            </a:pPr>
            <a:r>
              <a:rPr lang="en-GB" altLang="en-US">
                <a:latin typeface="Arial" charset="0"/>
              </a:rPr>
              <a:t>state sequences generation vs. goal directed reasoning</a:t>
            </a:r>
          </a:p>
          <a:p>
            <a:pPr lvl="1">
              <a:lnSpc>
                <a:spcPct val="80000"/>
              </a:lnSpc>
            </a:pPr>
            <a:r>
              <a:rPr lang="en-GB" altLang="en-US">
                <a:latin typeface="Arial" charset="0"/>
              </a:rPr>
              <a:t>perhaps machines don't have to think like us?</a:t>
            </a:r>
          </a:p>
        </p:txBody>
      </p:sp>
      <p:sp>
        <p:nvSpPr>
          <p:cNvPr id="81922"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3E1D6B0D-1F94-D44F-9B80-C2CA2F11E455}" type="slidenum">
              <a:rPr lang="en-GB" altLang="en-US" sz="1400"/>
              <a:pPr/>
              <a:t>84</a:t>
            </a:fld>
            <a:endParaRPr lang="en-GB" altLang="en-US" sz="1400"/>
          </a:p>
        </p:txBody>
      </p:sp>
      <p:sp>
        <p:nvSpPr>
          <p:cNvPr id="243715"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r>
              <a:rPr lang="en-GB" altLang="en-US" sz="3200">
                <a:latin typeface="Arial" charset="0"/>
              </a:rPr>
              <a:t>Conclusion</a:t>
            </a:r>
            <a:endParaRPr lang="en-GB" altLang="en-US">
              <a:latin typeface="Arial" charset="0"/>
            </a:endParaRPr>
          </a:p>
        </p:txBody>
      </p:sp>
    </p:spTree>
    <p:extLst>
      <p:ext uri="{BB962C8B-B14F-4D97-AF65-F5344CB8AC3E}">
        <p14:creationId xmlns:p14="http://schemas.microsoft.com/office/powerpoint/2010/main" val="450815472"/>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References</a:t>
            </a:r>
          </a:p>
        </p:txBody>
      </p:sp>
      <p:sp>
        <p:nvSpPr>
          <p:cNvPr id="3" name="Content Placeholder 2"/>
          <p:cNvSpPr>
            <a:spLocks noGrp="1"/>
          </p:cNvSpPr>
          <p:nvPr>
            <p:ph idx="1"/>
          </p:nvPr>
        </p:nvSpPr>
        <p:spPr/>
        <p:txBody>
          <a:bodyPr/>
          <a:lstStyle/>
          <a:p>
            <a:pPr lvl="0"/>
            <a:r>
              <a:rPr lang="en-US" dirty="0"/>
              <a:t>Russell, S..J. ,&amp; </a:t>
            </a:r>
            <a:r>
              <a:rPr lang="en-US" dirty="0" err="1"/>
              <a:t>Norvig</a:t>
            </a:r>
            <a:r>
              <a:rPr lang="en-US" dirty="0"/>
              <a:t>, P. (2010). </a:t>
            </a:r>
            <a:r>
              <a:rPr lang="en-US" i="1" dirty="0"/>
              <a:t>Artificial intelligence: A Modern Approach</a:t>
            </a:r>
            <a:r>
              <a:rPr lang="en-US" dirty="0"/>
              <a:t> (3</a:t>
            </a:r>
            <a:r>
              <a:rPr lang="en-US" baseline="30000" dirty="0"/>
              <a:t>rd</a:t>
            </a:r>
            <a:r>
              <a:rPr lang="en-US" dirty="0"/>
              <a:t> Ed.). New York: Pearson. ISBN: </a:t>
            </a:r>
            <a:r>
              <a:rPr lang="en-US" dirty="0" smtClean="0"/>
              <a:t>860-1419506989</a:t>
            </a:r>
            <a:endParaRPr lang="en-US" dirty="0"/>
          </a:p>
        </p:txBody>
      </p:sp>
    </p:spTree>
    <p:extLst>
      <p:ext uri="{BB962C8B-B14F-4D97-AF65-F5344CB8AC3E}">
        <p14:creationId xmlns:p14="http://schemas.microsoft.com/office/powerpoint/2010/main" val="25950403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idx="1"/>
          </p:nvPr>
        </p:nvSpPr>
        <p:spPr/>
        <p:txBody>
          <a:bodyPr/>
          <a:lstStyle/>
          <a:p>
            <a:pPr>
              <a:lnSpc>
                <a:spcPct val="90000"/>
              </a:lnSpc>
            </a:pPr>
            <a:r>
              <a:rPr lang="en-GB" altLang="en-US" sz="2400" b="1" dirty="0">
                <a:latin typeface="Arial" charset="0"/>
              </a:rPr>
              <a:t>An evaluation / utility function </a:t>
            </a:r>
            <a:r>
              <a:rPr lang="en-GB" altLang="en-US" sz="2400" dirty="0">
                <a:latin typeface="Arial" charset="0"/>
              </a:rPr>
              <a:t>is used to map each terminal state of the board to a number </a:t>
            </a:r>
            <a:r>
              <a:rPr lang="en-GB" altLang="en-US" sz="2400" dirty="0" smtClean="0">
                <a:latin typeface="Arial" charset="0"/>
              </a:rPr>
              <a:t>corresponding </a:t>
            </a:r>
            <a:r>
              <a:rPr lang="en-GB" altLang="en-US" sz="2400" dirty="0">
                <a:latin typeface="Arial" charset="0"/>
              </a:rPr>
              <a:t>to the value of that state to the computer:</a:t>
            </a:r>
            <a:endParaRPr lang="en-GB" altLang="en-US" dirty="0">
              <a:latin typeface="Arial" charset="0"/>
            </a:endParaRPr>
          </a:p>
          <a:p>
            <a:pPr lvl="1">
              <a:lnSpc>
                <a:spcPct val="90000"/>
              </a:lnSpc>
            </a:pPr>
            <a:r>
              <a:rPr lang="en-GB" altLang="en-US" dirty="0">
                <a:latin typeface="Arial" charset="0"/>
              </a:rPr>
              <a:t>positive for winning</a:t>
            </a:r>
          </a:p>
          <a:p>
            <a:pPr lvl="1">
              <a:lnSpc>
                <a:spcPct val="90000"/>
              </a:lnSpc>
            </a:pPr>
            <a:r>
              <a:rPr lang="en-GB" altLang="en-US" dirty="0">
                <a:latin typeface="Arial" charset="0"/>
              </a:rPr>
              <a:t>negative for losing</a:t>
            </a:r>
          </a:p>
          <a:p>
            <a:pPr lvl="1">
              <a:lnSpc>
                <a:spcPct val="90000"/>
              </a:lnSpc>
            </a:pPr>
            <a:r>
              <a:rPr lang="en-GB" altLang="en-US" dirty="0">
                <a:latin typeface="Arial" charset="0"/>
              </a:rPr>
              <a:t>0 for a draw</a:t>
            </a:r>
          </a:p>
          <a:p>
            <a:pPr lvl="1">
              <a:lnSpc>
                <a:spcPct val="90000"/>
              </a:lnSpc>
            </a:pPr>
            <a:endParaRPr lang="en-GB" altLang="en-US" dirty="0">
              <a:latin typeface="Arial" charset="0"/>
            </a:endParaRPr>
          </a:p>
          <a:p>
            <a:pPr>
              <a:lnSpc>
                <a:spcPct val="90000"/>
              </a:lnSpc>
            </a:pPr>
            <a:r>
              <a:rPr lang="en-GB" altLang="en-US" sz="2400" dirty="0">
                <a:latin typeface="Arial" charset="0"/>
              </a:rPr>
              <a:t>In a typical two player game:</a:t>
            </a:r>
          </a:p>
          <a:p>
            <a:pPr lvl="1">
              <a:lnSpc>
                <a:spcPct val="90000"/>
              </a:lnSpc>
            </a:pPr>
            <a:r>
              <a:rPr lang="en-GB" altLang="en-US" sz="2000" dirty="0">
                <a:latin typeface="Arial" charset="0"/>
              </a:rPr>
              <a:t>Computer should choose maximizing moves (resulting in a high utility number)</a:t>
            </a:r>
          </a:p>
          <a:p>
            <a:pPr lvl="1">
              <a:lnSpc>
                <a:spcPct val="90000"/>
              </a:lnSpc>
            </a:pPr>
            <a:r>
              <a:rPr lang="en-GB" altLang="en-US" sz="2000" dirty="0">
                <a:latin typeface="Arial" charset="0"/>
              </a:rPr>
              <a:t>Smart opponent chooses minimizing moves (resulting in a low utility number)</a:t>
            </a:r>
          </a:p>
          <a:p>
            <a:pPr lvl="1">
              <a:lnSpc>
                <a:spcPct val="90000"/>
              </a:lnSpc>
            </a:pPr>
            <a:endParaRPr lang="en-GB" altLang="en-US" dirty="0">
              <a:latin typeface="Arial" charset="0"/>
            </a:endParaRPr>
          </a:p>
        </p:txBody>
      </p:sp>
      <p:sp>
        <p:nvSpPr>
          <p:cNvPr id="921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fld id="{4C5512C4-3EC4-2D43-88C1-F5BCB8B353B6}" type="slidenum">
              <a:rPr lang="en-GB" altLang="en-US" sz="1400"/>
              <a:pPr/>
              <a:t>9</a:t>
            </a:fld>
            <a:endParaRPr lang="en-GB" altLang="en-US" sz="1400"/>
          </a:p>
        </p:txBody>
      </p:sp>
      <p:sp>
        <p:nvSpPr>
          <p:cNvPr id="201731" name="Rectangle 3"/>
          <p:cNvSpPr>
            <a:spLocks noChangeArrowheads="1"/>
          </p:cNvSpPr>
          <p:nvPr/>
        </p:nvSpPr>
        <p:spPr bwMode="auto">
          <a:xfrm>
            <a:off x="2133600" y="381000"/>
            <a:ext cx="7924800" cy="838200"/>
          </a:xfrm>
          <a:prstGeom prst="rect">
            <a:avLst/>
          </a:prstGeom>
          <a:noFill/>
          <a:ln>
            <a:noFill/>
          </a:ln>
          <a:effectLst>
            <a:outerShdw blurRad="63500" dist="107763" dir="2700000" algn="ctr" rotWithShape="0">
              <a:schemeClr val="bg2">
                <a:alpha val="74998"/>
              </a:schemeClr>
            </a:outerShdw>
          </a:effectLst>
          <a:extLst/>
        </p:spPr>
        <p:txBody>
          <a:bodyPr wrap="none" anchor="ctr"/>
          <a:lstStyle/>
          <a:p>
            <a:pPr algn="ctr"/>
            <a:r>
              <a:rPr lang="en-GB" altLang="en-US" sz="3200">
                <a:latin typeface="Arial" charset="0"/>
              </a:rPr>
              <a:t>Greedy Search with an Evaluation Function</a:t>
            </a:r>
          </a:p>
        </p:txBody>
      </p:sp>
    </p:spTree>
    <p:extLst>
      <p:ext uri="{BB962C8B-B14F-4D97-AF65-F5344CB8AC3E}">
        <p14:creationId xmlns:p14="http://schemas.microsoft.com/office/powerpoint/2010/main" val="18234624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5154</TotalTime>
  <Words>6554</Words>
  <Application>Microsoft Macintosh PowerPoint</Application>
  <PresentationFormat>Widescreen</PresentationFormat>
  <Paragraphs>2593</Paragraphs>
  <Slides>85</Slides>
  <Notes>3</Notes>
  <HiddenSlides>7</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85</vt:i4>
      </vt:variant>
    </vt:vector>
  </HeadingPairs>
  <TitlesOfParts>
    <vt:vector size="94" baseType="lpstr">
      <vt:lpstr>Calibri</vt:lpstr>
      <vt:lpstr>Calibri Light</vt:lpstr>
      <vt:lpstr>Garamond</vt:lpstr>
      <vt:lpstr>Symbol</vt:lpstr>
      <vt:lpstr>Times New Roman</vt:lpstr>
      <vt:lpstr>Wingdings</vt:lpstr>
      <vt:lpstr>宋体</vt:lpstr>
      <vt:lpstr>Arial</vt:lpstr>
      <vt:lpstr>Office Theme</vt:lpstr>
      <vt:lpstr> Intelligent System </vt:lpstr>
      <vt:lpstr>Session Learning Outcomes</vt:lpstr>
      <vt:lpstr>PowerPoint Presentation</vt:lpstr>
      <vt:lpstr>Battle Ship Games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Your Exercise: 1</vt:lpstr>
      <vt:lpstr>Your Exercise: 2</vt:lpstr>
      <vt:lpstr>Your Exercise: 3</vt:lpstr>
      <vt:lpstr>PowerPoint Presentation</vt:lpstr>
      <vt:lpstr>References</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Diah Wihardini</dc:creator>
  <cp:lastModifiedBy>Nunung Nurul Qomariyah</cp:lastModifiedBy>
  <cp:revision>121</cp:revision>
  <dcterms:created xsi:type="dcterms:W3CDTF">2018-07-13T04:13:16Z</dcterms:created>
  <dcterms:modified xsi:type="dcterms:W3CDTF">2021-03-18T02:48:20Z</dcterms:modified>
</cp:coreProperties>
</file>

<file path=docProps/thumbnail.jpeg>
</file>